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95" r:id="rId2"/>
    <p:sldId id="292" r:id="rId3"/>
    <p:sldId id="293" r:id="rId4"/>
    <p:sldId id="294" r:id="rId5"/>
    <p:sldId id="296" r:id="rId6"/>
    <p:sldId id="297" r:id="rId7"/>
    <p:sldId id="257" r:id="rId8"/>
    <p:sldId id="298" r:id="rId9"/>
    <p:sldId id="269" r:id="rId10"/>
    <p:sldId id="284" r:id="rId11"/>
    <p:sldId id="270" r:id="rId12"/>
    <p:sldId id="271" r:id="rId13"/>
    <p:sldId id="272" r:id="rId14"/>
    <p:sldId id="273" r:id="rId15"/>
    <p:sldId id="274" r:id="rId16"/>
    <p:sldId id="275" r:id="rId17"/>
    <p:sldId id="276" r:id="rId18"/>
    <p:sldId id="278" r:id="rId19"/>
    <p:sldId id="279" r:id="rId20"/>
    <p:sldId id="280" r:id="rId21"/>
    <p:sldId id="281" r:id="rId22"/>
    <p:sldId id="282" r:id="rId23"/>
    <p:sldId id="258" r:id="rId24"/>
    <p:sldId id="260" r:id="rId25"/>
    <p:sldId id="261" r:id="rId26"/>
    <p:sldId id="262" r:id="rId27"/>
    <p:sldId id="267" r:id="rId28"/>
    <p:sldId id="263" r:id="rId29"/>
    <p:sldId id="264" r:id="rId30"/>
    <p:sldId id="265" r:id="rId31"/>
    <p:sldId id="266" r:id="rId32"/>
    <p:sldId id="277" r:id="rId33"/>
    <p:sldId id="285" r:id="rId34"/>
    <p:sldId id="286" r:id="rId35"/>
    <p:sldId id="287" r:id="rId36"/>
    <p:sldId id="288" r:id="rId37"/>
    <p:sldId id="289" r:id="rId38"/>
    <p:sldId id="290" r:id="rId39"/>
    <p:sldId id="291" r:id="rId40"/>
    <p:sldId id="299" r:id="rId41"/>
  </p:sldIdLst>
  <p:sldSz cx="9144000" cy="6858000" type="screen4x3"/>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1" autoAdjust="0"/>
  </p:normalViewPr>
  <p:slideViewPr>
    <p:cSldViewPr snapToGrid="0">
      <p:cViewPr varScale="1">
        <p:scale>
          <a:sx n="40" d="100"/>
          <a:sy n="40" d="100"/>
        </p:scale>
        <p:origin x="-676"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B6CE9-1AC7-489C-8009-C0794C7836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kumimoji="1" lang="ja-JP" altLang="en-US"/>
        </a:p>
      </dgm:t>
    </dgm:pt>
    <dgm:pt modelId="{C84B2776-C87F-4029-8FB1-CE71BB8D8E43}">
      <dgm:prSet phldrT="[テキスト]" custT="1"/>
      <dgm:spPr/>
      <dgm:t>
        <a:bodyPr/>
        <a:lstStyle/>
        <a:p>
          <a:pPr algn="l"/>
          <a:r>
            <a:rPr lang="ja-JP" sz="2000" dirty="0" smtClean="0">
              <a:effectLst/>
              <a:latin typeface="+mn-ea"/>
              <a:cs typeface="Times New Roman" panose="02020603050405020304" pitchFamily="18" charset="0"/>
            </a:rPr>
            <a:t>打上実施責任者</a:t>
          </a:r>
          <a:endParaRPr kumimoji="1" lang="ja-JP" altLang="en-US" sz="2000" dirty="0"/>
        </a:p>
      </dgm:t>
    </dgm:pt>
    <dgm:pt modelId="{90004B91-4F31-4908-9E5B-CEA67A3B9841}" type="parTrans" cxnId="{D163E211-5A88-46C9-A29A-86C56B88478C}">
      <dgm:prSet/>
      <dgm:spPr/>
      <dgm:t>
        <a:bodyPr/>
        <a:lstStyle/>
        <a:p>
          <a:pPr algn="l"/>
          <a:endParaRPr kumimoji="1" lang="ja-JP" altLang="en-US" sz="3200"/>
        </a:p>
      </dgm:t>
    </dgm:pt>
    <dgm:pt modelId="{E137566A-EDD2-4FFB-8B27-16112DFADEFB}" type="sibTrans" cxnId="{D163E211-5A88-46C9-A29A-86C56B88478C}">
      <dgm:prSet/>
      <dgm:spPr/>
      <dgm:t>
        <a:bodyPr/>
        <a:lstStyle/>
        <a:p>
          <a:pPr algn="l"/>
          <a:endParaRPr kumimoji="1" lang="ja-JP" altLang="en-US" sz="3200"/>
        </a:p>
      </dgm:t>
    </dgm:pt>
    <dgm:pt modelId="{855086AE-E4ED-463D-8004-68F02AA2C64D}">
      <dgm:prSet phldrT="[テキスト]" custT="1"/>
      <dgm:spPr/>
      <dgm:t>
        <a:bodyPr/>
        <a:lstStyle/>
        <a:p>
          <a:pPr algn="l"/>
          <a:r>
            <a:rPr lang="ja-JP" sz="2000" dirty="0" smtClean="0">
              <a:effectLst/>
              <a:latin typeface="+mn-ea"/>
              <a:cs typeface="Times New Roman" panose="02020603050405020304" pitchFamily="18" charset="0"/>
            </a:rPr>
            <a:t>能代市役所　</a:t>
          </a:r>
          <a:r>
            <a:rPr lang="en-US" sz="2000" dirty="0" smtClean="0">
              <a:effectLst/>
              <a:latin typeface="+mn-ea"/>
              <a:cs typeface="Times New Roman" panose="02020603050405020304" pitchFamily="18" charset="0"/>
            </a:rPr>
            <a:t>0185-89-2148</a:t>
          </a:r>
        </a:p>
        <a:p>
          <a:pPr algn="l"/>
          <a:r>
            <a:rPr lang="ja-JP" altLang="en-US" sz="2000" dirty="0" smtClean="0">
              <a:effectLst/>
              <a:latin typeface="+mn-ea"/>
              <a:cs typeface="Times New Roman" panose="02020603050405020304" pitchFamily="18" charset="0"/>
            </a:rPr>
            <a:t>本間 将　係長　</a:t>
          </a:r>
          <a:r>
            <a:rPr lang="en-US" altLang="ja-JP" sz="2000" dirty="0" smtClean="0">
              <a:effectLst/>
              <a:latin typeface="+mn-ea"/>
              <a:cs typeface="Times New Roman" panose="02020603050405020304" pitchFamily="18" charset="0"/>
            </a:rPr>
            <a:t>090-2792-2240</a:t>
          </a:r>
          <a:endParaRPr kumimoji="1" lang="ja-JP" altLang="en-US" sz="2000" dirty="0"/>
        </a:p>
      </dgm:t>
    </dgm:pt>
    <dgm:pt modelId="{D5B3C8B3-82B4-4CD7-A7C0-DC4BB930147B}" type="parTrans" cxnId="{18D298AE-7458-401D-BAA2-27B9049B5155}">
      <dgm:prSet/>
      <dgm:spPr/>
      <dgm:t>
        <a:bodyPr/>
        <a:lstStyle/>
        <a:p>
          <a:pPr algn="l"/>
          <a:endParaRPr kumimoji="1" lang="ja-JP" altLang="en-US" sz="3200"/>
        </a:p>
      </dgm:t>
    </dgm:pt>
    <dgm:pt modelId="{DBDD8084-C310-4D0C-89BF-C821247675CF}" type="sibTrans" cxnId="{18D298AE-7458-401D-BAA2-27B9049B5155}">
      <dgm:prSet/>
      <dgm:spPr/>
      <dgm:t>
        <a:bodyPr/>
        <a:lstStyle/>
        <a:p>
          <a:pPr algn="l"/>
          <a:endParaRPr kumimoji="1" lang="ja-JP" altLang="en-US" sz="3200"/>
        </a:p>
      </dgm:t>
    </dgm:pt>
    <dgm:pt modelId="{E9FFD50C-9CDE-44E8-B3FF-6EA514C67208}">
      <dgm:prSet phldrT="[テキスト]" custT="1"/>
      <dgm:spPr/>
      <dgm:t>
        <a:bodyPr/>
        <a:lstStyle/>
        <a:p>
          <a:pPr algn="l"/>
          <a:r>
            <a:rPr lang="ja-JP" sz="2000" dirty="0" smtClean="0"/>
            <a:t>能代警察署　</a:t>
          </a:r>
          <a:r>
            <a:rPr lang="en-US" sz="2000" dirty="0" smtClean="0"/>
            <a:t>0185-52-4311</a:t>
          </a:r>
          <a:endParaRPr kumimoji="1" lang="ja-JP" altLang="en-US" sz="2000" dirty="0"/>
        </a:p>
      </dgm:t>
    </dgm:pt>
    <dgm:pt modelId="{62F2DFC0-54E3-4856-898E-AC5AFFB254EA}" type="parTrans" cxnId="{FC31192B-8DED-4032-BD1C-856C290125AA}">
      <dgm:prSet/>
      <dgm:spPr/>
      <dgm:t>
        <a:bodyPr/>
        <a:lstStyle/>
        <a:p>
          <a:pPr algn="l"/>
          <a:endParaRPr kumimoji="1" lang="ja-JP" altLang="en-US" sz="3200"/>
        </a:p>
      </dgm:t>
    </dgm:pt>
    <dgm:pt modelId="{16BC56EC-5DFE-4C7E-98AF-294022B78B82}" type="sibTrans" cxnId="{FC31192B-8DED-4032-BD1C-856C290125AA}">
      <dgm:prSet/>
      <dgm:spPr/>
      <dgm:t>
        <a:bodyPr/>
        <a:lstStyle/>
        <a:p>
          <a:pPr algn="l"/>
          <a:endParaRPr kumimoji="1" lang="ja-JP" altLang="en-US" sz="3200"/>
        </a:p>
      </dgm:t>
    </dgm:pt>
    <dgm:pt modelId="{3A16722D-F592-4CA5-B0C2-5DC2A6D47EA5}">
      <dgm:prSet phldrT="[テキスト]" custT="1"/>
      <dgm:spPr/>
      <dgm:t>
        <a:bodyPr/>
        <a:lstStyle/>
        <a:p>
          <a:pPr algn="l"/>
          <a:r>
            <a:rPr lang="ja-JP" sz="2000" dirty="0" smtClean="0"/>
            <a:t>能代消防署　</a:t>
          </a:r>
          <a:r>
            <a:rPr lang="en-US" sz="2000" dirty="0" smtClean="0"/>
            <a:t>0185-52-3311</a:t>
          </a:r>
          <a:endParaRPr kumimoji="1" lang="ja-JP" altLang="en-US" sz="2000" dirty="0"/>
        </a:p>
      </dgm:t>
    </dgm:pt>
    <dgm:pt modelId="{63567AD0-A06B-4247-B977-23C55E21A2BE}" type="parTrans" cxnId="{D5BAF660-7B37-4887-A4F3-208A7AB82C14}">
      <dgm:prSet/>
      <dgm:spPr/>
      <dgm:t>
        <a:bodyPr/>
        <a:lstStyle/>
        <a:p>
          <a:pPr algn="l"/>
          <a:endParaRPr kumimoji="1" lang="ja-JP" altLang="en-US" sz="3200"/>
        </a:p>
      </dgm:t>
    </dgm:pt>
    <dgm:pt modelId="{5B89254F-4785-4D3E-981A-4BD71A776AA4}" type="sibTrans" cxnId="{D5BAF660-7B37-4887-A4F3-208A7AB82C14}">
      <dgm:prSet/>
      <dgm:spPr/>
      <dgm:t>
        <a:bodyPr/>
        <a:lstStyle/>
        <a:p>
          <a:pPr algn="l"/>
          <a:endParaRPr kumimoji="1" lang="ja-JP" altLang="en-US" sz="3200"/>
        </a:p>
      </dgm:t>
    </dgm:pt>
    <dgm:pt modelId="{AB7F2FE0-6756-4FF9-A800-68ED8541A6FA}">
      <dgm:prSet phldrT="[テキスト]" custT="1"/>
      <dgm:spPr/>
      <dgm:t>
        <a:bodyPr/>
        <a:lstStyle/>
        <a:p>
          <a:pPr algn="l"/>
          <a:r>
            <a:rPr lang="ja-JP" sz="2000" dirty="0" smtClean="0"/>
            <a:t>航空交通管理センター　</a:t>
          </a:r>
          <a:r>
            <a:rPr lang="en-US" sz="2000" dirty="0" smtClean="0"/>
            <a:t>092-608-8885</a:t>
          </a:r>
          <a:endParaRPr kumimoji="1" lang="ja-JP" altLang="en-US" sz="2000" dirty="0"/>
        </a:p>
      </dgm:t>
    </dgm:pt>
    <dgm:pt modelId="{591BB6D3-5B6C-4432-89D7-8A74D62ED4F6}" type="parTrans" cxnId="{DC7F85CD-A5AD-437C-A7F0-5BEC3AAD8D3A}">
      <dgm:prSet/>
      <dgm:spPr/>
      <dgm:t>
        <a:bodyPr/>
        <a:lstStyle/>
        <a:p>
          <a:pPr algn="l"/>
          <a:endParaRPr kumimoji="1" lang="ja-JP" altLang="en-US" sz="3200"/>
        </a:p>
      </dgm:t>
    </dgm:pt>
    <dgm:pt modelId="{B2C7FDC9-1383-4ED1-9E9F-45F3F968B295}" type="sibTrans" cxnId="{DC7F85CD-A5AD-437C-A7F0-5BEC3AAD8D3A}">
      <dgm:prSet/>
      <dgm:spPr/>
      <dgm:t>
        <a:bodyPr/>
        <a:lstStyle/>
        <a:p>
          <a:pPr algn="l"/>
          <a:endParaRPr kumimoji="1" lang="ja-JP" altLang="en-US" sz="3200"/>
        </a:p>
      </dgm:t>
    </dgm:pt>
    <dgm:pt modelId="{A286F792-4432-406F-A6F0-F3B1C989A101}">
      <dgm:prSet phldrT="[テキスト]" custT="1"/>
      <dgm:spPr/>
      <dgm:t>
        <a:bodyPr/>
        <a:lstStyle/>
        <a:p>
          <a:pPr algn="l"/>
          <a:r>
            <a:rPr lang="ja-JP" sz="2000" dirty="0" smtClean="0"/>
            <a:t>航空自衛隊加茂分屯基地</a:t>
          </a:r>
          <a:endParaRPr lang="en-US" altLang="ja-JP" sz="2000" dirty="0" smtClean="0"/>
        </a:p>
        <a:p>
          <a:pPr algn="l"/>
          <a:r>
            <a:rPr lang="en-US" sz="2000" dirty="0" smtClean="0"/>
            <a:t>0185-33-3030</a:t>
          </a:r>
          <a:endParaRPr kumimoji="1" lang="ja-JP" altLang="en-US" sz="2000" dirty="0"/>
        </a:p>
      </dgm:t>
    </dgm:pt>
    <dgm:pt modelId="{64A19DB5-69A8-4430-90A7-B6354F6AEF74}" type="parTrans" cxnId="{73BF51DE-6029-46F9-A73B-DD66B796275D}">
      <dgm:prSet/>
      <dgm:spPr/>
      <dgm:t>
        <a:bodyPr/>
        <a:lstStyle/>
        <a:p>
          <a:pPr algn="l"/>
          <a:endParaRPr kumimoji="1" lang="ja-JP" altLang="en-US" sz="3200"/>
        </a:p>
      </dgm:t>
    </dgm:pt>
    <dgm:pt modelId="{B27E074F-B9D1-47FC-A1D7-DE0A3273A34E}" type="sibTrans" cxnId="{73BF51DE-6029-46F9-A73B-DD66B796275D}">
      <dgm:prSet/>
      <dgm:spPr/>
      <dgm:t>
        <a:bodyPr/>
        <a:lstStyle/>
        <a:p>
          <a:pPr algn="l"/>
          <a:endParaRPr kumimoji="1" lang="ja-JP" altLang="en-US" sz="3200"/>
        </a:p>
      </dgm:t>
    </dgm:pt>
    <dgm:pt modelId="{F1700EEF-938F-4171-93FE-8D939D01AEE9}" type="pres">
      <dgm:prSet presAssocID="{937B6CE9-1AC7-489C-8009-C0794C783698}" presName="diagram" presStyleCnt="0">
        <dgm:presLayoutVars>
          <dgm:chPref val="1"/>
          <dgm:dir/>
          <dgm:animOne val="branch"/>
          <dgm:animLvl val="lvl"/>
          <dgm:resizeHandles/>
        </dgm:presLayoutVars>
      </dgm:prSet>
      <dgm:spPr/>
      <dgm:t>
        <a:bodyPr/>
        <a:lstStyle/>
        <a:p>
          <a:endParaRPr kumimoji="1" lang="ja-JP" altLang="en-US"/>
        </a:p>
      </dgm:t>
    </dgm:pt>
    <dgm:pt modelId="{F64451E3-E73F-4DFF-AA45-8B16E0A64418}" type="pres">
      <dgm:prSet presAssocID="{C84B2776-C87F-4029-8FB1-CE71BB8D8E43}" presName="root" presStyleCnt="0"/>
      <dgm:spPr/>
    </dgm:pt>
    <dgm:pt modelId="{430BEA33-551C-4441-AC3C-F0F1160CED24}" type="pres">
      <dgm:prSet presAssocID="{C84B2776-C87F-4029-8FB1-CE71BB8D8E43}" presName="rootComposite" presStyleCnt="0"/>
      <dgm:spPr/>
    </dgm:pt>
    <dgm:pt modelId="{258B5983-7098-4D00-AFEF-9173FA420757}" type="pres">
      <dgm:prSet presAssocID="{C84B2776-C87F-4029-8FB1-CE71BB8D8E43}" presName="rootText" presStyleLbl="node1" presStyleIdx="0" presStyleCnt="1" custScaleX="740420" custScaleY="297052"/>
      <dgm:spPr/>
      <dgm:t>
        <a:bodyPr/>
        <a:lstStyle/>
        <a:p>
          <a:endParaRPr kumimoji="1" lang="ja-JP" altLang="en-US"/>
        </a:p>
      </dgm:t>
    </dgm:pt>
    <dgm:pt modelId="{B0E37FF6-83DA-4DE6-AB49-59A8A43985D7}" type="pres">
      <dgm:prSet presAssocID="{C84B2776-C87F-4029-8FB1-CE71BB8D8E43}" presName="rootConnector" presStyleLbl="node1" presStyleIdx="0" presStyleCnt="1"/>
      <dgm:spPr/>
      <dgm:t>
        <a:bodyPr/>
        <a:lstStyle/>
        <a:p>
          <a:endParaRPr kumimoji="1" lang="ja-JP" altLang="en-US"/>
        </a:p>
      </dgm:t>
    </dgm:pt>
    <dgm:pt modelId="{CC5A57BD-4851-431C-9407-BC8DB3BD6C69}" type="pres">
      <dgm:prSet presAssocID="{C84B2776-C87F-4029-8FB1-CE71BB8D8E43}" presName="childShape" presStyleCnt="0"/>
      <dgm:spPr/>
    </dgm:pt>
    <dgm:pt modelId="{B8FBB262-8EC1-45E7-A615-C26D4C93DEA8}" type="pres">
      <dgm:prSet presAssocID="{D5B3C8B3-82B4-4CD7-A7C0-DC4BB930147B}" presName="Name13" presStyleLbl="parChTrans1D2" presStyleIdx="0" presStyleCnt="5"/>
      <dgm:spPr/>
      <dgm:t>
        <a:bodyPr/>
        <a:lstStyle/>
        <a:p>
          <a:endParaRPr kumimoji="1" lang="ja-JP" altLang="en-US"/>
        </a:p>
      </dgm:t>
    </dgm:pt>
    <dgm:pt modelId="{552E6B81-BD1D-42D6-8180-F1D601215FA9}" type="pres">
      <dgm:prSet presAssocID="{855086AE-E4ED-463D-8004-68F02AA2C64D}" presName="childText" presStyleLbl="bgAcc1" presStyleIdx="0" presStyleCnt="5" custScaleX="831828" custScaleY="277400">
        <dgm:presLayoutVars>
          <dgm:bulletEnabled val="1"/>
        </dgm:presLayoutVars>
      </dgm:prSet>
      <dgm:spPr/>
      <dgm:t>
        <a:bodyPr/>
        <a:lstStyle/>
        <a:p>
          <a:endParaRPr kumimoji="1" lang="ja-JP" altLang="en-US"/>
        </a:p>
      </dgm:t>
    </dgm:pt>
    <dgm:pt modelId="{AF8E7908-CDD9-4BC4-9E44-B47C459B3D28}" type="pres">
      <dgm:prSet presAssocID="{62F2DFC0-54E3-4856-898E-AC5AFFB254EA}" presName="Name13" presStyleLbl="parChTrans1D2" presStyleIdx="1" presStyleCnt="5"/>
      <dgm:spPr/>
      <dgm:t>
        <a:bodyPr/>
        <a:lstStyle/>
        <a:p>
          <a:endParaRPr kumimoji="1" lang="ja-JP" altLang="en-US"/>
        </a:p>
      </dgm:t>
    </dgm:pt>
    <dgm:pt modelId="{EB3C3937-9CD8-476D-9009-00173DE46616}" type="pres">
      <dgm:prSet presAssocID="{E9FFD50C-9CDE-44E8-B3FF-6EA514C67208}" presName="childText" presStyleLbl="bgAcc1" presStyleIdx="1" presStyleCnt="5" custScaleX="742631" custScaleY="178231">
        <dgm:presLayoutVars>
          <dgm:bulletEnabled val="1"/>
        </dgm:presLayoutVars>
      </dgm:prSet>
      <dgm:spPr/>
      <dgm:t>
        <a:bodyPr/>
        <a:lstStyle/>
        <a:p>
          <a:endParaRPr kumimoji="1" lang="ja-JP" altLang="en-US"/>
        </a:p>
      </dgm:t>
    </dgm:pt>
    <dgm:pt modelId="{D8D01E4C-FDA5-4C70-AB0A-94D8A74D239D}" type="pres">
      <dgm:prSet presAssocID="{63567AD0-A06B-4247-B977-23C55E21A2BE}" presName="Name13" presStyleLbl="parChTrans1D2" presStyleIdx="2" presStyleCnt="5"/>
      <dgm:spPr/>
      <dgm:t>
        <a:bodyPr/>
        <a:lstStyle/>
        <a:p>
          <a:endParaRPr kumimoji="1" lang="ja-JP" altLang="en-US"/>
        </a:p>
      </dgm:t>
    </dgm:pt>
    <dgm:pt modelId="{FFEE84D7-567A-4FE8-8548-DBDA1B46CFDC}" type="pres">
      <dgm:prSet presAssocID="{3A16722D-F592-4CA5-B0C2-5DC2A6D47EA5}" presName="childText" presStyleLbl="bgAcc1" presStyleIdx="2" presStyleCnt="5" custScaleX="742631" custScaleY="178231">
        <dgm:presLayoutVars>
          <dgm:bulletEnabled val="1"/>
        </dgm:presLayoutVars>
      </dgm:prSet>
      <dgm:spPr/>
      <dgm:t>
        <a:bodyPr/>
        <a:lstStyle/>
        <a:p>
          <a:endParaRPr kumimoji="1" lang="ja-JP" altLang="en-US"/>
        </a:p>
      </dgm:t>
    </dgm:pt>
    <dgm:pt modelId="{3F6C662F-98F5-403B-8A57-13A8B7FBB3B0}" type="pres">
      <dgm:prSet presAssocID="{591BB6D3-5B6C-4432-89D7-8A74D62ED4F6}" presName="Name13" presStyleLbl="parChTrans1D2" presStyleIdx="3" presStyleCnt="5"/>
      <dgm:spPr/>
      <dgm:t>
        <a:bodyPr/>
        <a:lstStyle/>
        <a:p>
          <a:endParaRPr kumimoji="1" lang="ja-JP" altLang="en-US"/>
        </a:p>
      </dgm:t>
    </dgm:pt>
    <dgm:pt modelId="{866313C1-1107-4C65-BBFB-321CA1391B5F}" type="pres">
      <dgm:prSet presAssocID="{AB7F2FE0-6756-4FF9-A800-68ED8541A6FA}" presName="childText" presStyleLbl="bgAcc1" presStyleIdx="3" presStyleCnt="5" custScaleX="925526" custScaleY="178232">
        <dgm:presLayoutVars>
          <dgm:bulletEnabled val="1"/>
        </dgm:presLayoutVars>
      </dgm:prSet>
      <dgm:spPr/>
      <dgm:t>
        <a:bodyPr/>
        <a:lstStyle/>
        <a:p>
          <a:endParaRPr kumimoji="1" lang="ja-JP" altLang="en-US"/>
        </a:p>
      </dgm:t>
    </dgm:pt>
    <dgm:pt modelId="{CD98F01C-0B17-49FE-9CEF-4E4EFDB3C6F1}" type="pres">
      <dgm:prSet presAssocID="{64A19DB5-69A8-4430-90A7-B6354F6AEF74}" presName="Name13" presStyleLbl="parChTrans1D2" presStyleIdx="4" presStyleCnt="5"/>
      <dgm:spPr/>
      <dgm:t>
        <a:bodyPr/>
        <a:lstStyle/>
        <a:p>
          <a:endParaRPr kumimoji="1" lang="ja-JP" altLang="en-US"/>
        </a:p>
      </dgm:t>
    </dgm:pt>
    <dgm:pt modelId="{C77338FC-E170-4023-80C1-913D78D83B0A}" type="pres">
      <dgm:prSet presAssocID="{A286F792-4432-406F-A6F0-F3B1C989A101}" presName="childText" presStyleLbl="bgAcc1" presStyleIdx="4" presStyleCnt="5" custScaleX="742631" custScaleY="277400">
        <dgm:presLayoutVars>
          <dgm:bulletEnabled val="1"/>
        </dgm:presLayoutVars>
      </dgm:prSet>
      <dgm:spPr/>
      <dgm:t>
        <a:bodyPr/>
        <a:lstStyle/>
        <a:p>
          <a:endParaRPr kumimoji="1" lang="ja-JP" altLang="en-US"/>
        </a:p>
      </dgm:t>
    </dgm:pt>
  </dgm:ptLst>
  <dgm:cxnLst>
    <dgm:cxn modelId="{FC31192B-8DED-4032-BD1C-856C290125AA}" srcId="{C84B2776-C87F-4029-8FB1-CE71BB8D8E43}" destId="{E9FFD50C-9CDE-44E8-B3FF-6EA514C67208}" srcOrd="1" destOrd="0" parTransId="{62F2DFC0-54E3-4856-898E-AC5AFFB254EA}" sibTransId="{16BC56EC-5DFE-4C7E-98AF-294022B78B82}"/>
    <dgm:cxn modelId="{A87350B6-E6A8-44C8-80F3-D6F3EBFA8E21}" type="presOf" srcId="{855086AE-E4ED-463D-8004-68F02AA2C64D}" destId="{552E6B81-BD1D-42D6-8180-F1D601215FA9}" srcOrd="0" destOrd="0" presId="urn:microsoft.com/office/officeart/2005/8/layout/hierarchy3"/>
    <dgm:cxn modelId="{4EAE2A78-1431-403A-9AC8-DF1504B04D96}" type="presOf" srcId="{591BB6D3-5B6C-4432-89D7-8A74D62ED4F6}" destId="{3F6C662F-98F5-403B-8A57-13A8B7FBB3B0}" srcOrd="0" destOrd="0" presId="urn:microsoft.com/office/officeart/2005/8/layout/hierarchy3"/>
    <dgm:cxn modelId="{DC7F85CD-A5AD-437C-A7F0-5BEC3AAD8D3A}" srcId="{C84B2776-C87F-4029-8FB1-CE71BB8D8E43}" destId="{AB7F2FE0-6756-4FF9-A800-68ED8541A6FA}" srcOrd="3" destOrd="0" parTransId="{591BB6D3-5B6C-4432-89D7-8A74D62ED4F6}" sibTransId="{B2C7FDC9-1383-4ED1-9E9F-45F3F968B295}"/>
    <dgm:cxn modelId="{D5BAF660-7B37-4887-A4F3-208A7AB82C14}" srcId="{C84B2776-C87F-4029-8FB1-CE71BB8D8E43}" destId="{3A16722D-F592-4CA5-B0C2-5DC2A6D47EA5}" srcOrd="2" destOrd="0" parTransId="{63567AD0-A06B-4247-B977-23C55E21A2BE}" sibTransId="{5B89254F-4785-4D3E-981A-4BD71A776AA4}"/>
    <dgm:cxn modelId="{BB040162-839F-4738-B5BF-F17D6E73A3A3}" type="presOf" srcId="{63567AD0-A06B-4247-B977-23C55E21A2BE}" destId="{D8D01E4C-FDA5-4C70-AB0A-94D8A74D239D}" srcOrd="0" destOrd="0" presId="urn:microsoft.com/office/officeart/2005/8/layout/hierarchy3"/>
    <dgm:cxn modelId="{B5CD96AA-82E5-4707-A601-D687244924AF}" type="presOf" srcId="{C84B2776-C87F-4029-8FB1-CE71BB8D8E43}" destId="{258B5983-7098-4D00-AFEF-9173FA420757}" srcOrd="0" destOrd="0" presId="urn:microsoft.com/office/officeart/2005/8/layout/hierarchy3"/>
    <dgm:cxn modelId="{8A203C7B-F441-41A5-85AD-ADA1BE1C0C4B}" type="presOf" srcId="{3A16722D-F592-4CA5-B0C2-5DC2A6D47EA5}" destId="{FFEE84D7-567A-4FE8-8548-DBDA1B46CFDC}" srcOrd="0" destOrd="0" presId="urn:microsoft.com/office/officeart/2005/8/layout/hierarchy3"/>
    <dgm:cxn modelId="{D163E211-5A88-46C9-A29A-86C56B88478C}" srcId="{937B6CE9-1AC7-489C-8009-C0794C783698}" destId="{C84B2776-C87F-4029-8FB1-CE71BB8D8E43}" srcOrd="0" destOrd="0" parTransId="{90004B91-4F31-4908-9E5B-CEA67A3B9841}" sibTransId="{E137566A-EDD2-4FFB-8B27-16112DFADEFB}"/>
    <dgm:cxn modelId="{009FFCD9-B42E-44AB-94EB-CA9E2D762075}" type="presOf" srcId="{D5B3C8B3-82B4-4CD7-A7C0-DC4BB930147B}" destId="{B8FBB262-8EC1-45E7-A615-C26D4C93DEA8}" srcOrd="0" destOrd="0" presId="urn:microsoft.com/office/officeart/2005/8/layout/hierarchy3"/>
    <dgm:cxn modelId="{524A7382-82BB-4853-8F1E-FBC086BE362D}" type="presOf" srcId="{E9FFD50C-9CDE-44E8-B3FF-6EA514C67208}" destId="{EB3C3937-9CD8-476D-9009-00173DE46616}" srcOrd="0" destOrd="0" presId="urn:microsoft.com/office/officeart/2005/8/layout/hierarchy3"/>
    <dgm:cxn modelId="{AEF7D683-50B8-48B8-AF35-EB9B51901C9C}" type="presOf" srcId="{62F2DFC0-54E3-4856-898E-AC5AFFB254EA}" destId="{AF8E7908-CDD9-4BC4-9E44-B47C459B3D28}" srcOrd="0" destOrd="0" presId="urn:microsoft.com/office/officeart/2005/8/layout/hierarchy3"/>
    <dgm:cxn modelId="{AAD886A0-C2E8-49BC-9D72-5B4ACE2308C2}" type="presOf" srcId="{AB7F2FE0-6756-4FF9-A800-68ED8541A6FA}" destId="{866313C1-1107-4C65-BBFB-321CA1391B5F}" srcOrd="0" destOrd="0" presId="urn:microsoft.com/office/officeart/2005/8/layout/hierarchy3"/>
    <dgm:cxn modelId="{C1A28766-34FF-41C8-9E33-2ED1E18C22F2}" type="presOf" srcId="{C84B2776-C87F-4029-8FB1-CE71BB8D8E43}" destId="{B0E37FF6-83DA-4DE6-AB49-59A8A43985D7}" srcOrd="1" destOrd="0" presId="urn:microsoft.com/office/officeart/2005/8/layout/hierarchy3"/>
    <dgm:cxn modelId="{18D298AE-7458-401D-BAA2-27B9049B5155}" srcId="{C84B2776-C87F-4029-8FB1-CE71BB8D8E43}" destId="{855086AE-E4ED-463D-8004-68F02AA2C64D}" srcOrd="0" destOrd="0" parTransId="{D5B3C8B3-82B4-4CD7-A7C0-DC4BB930147B}" sibTransId="{DBDD8084-C310-4D0C-89BF-C821247675CF}"/>
    <dgm:cxn modelId="{AD7DFCCF-9A9F-4A46-8466-E0EA23316DD6}" type="presOf" srcId="{937B6CE9-1AC7-489C-8009-C0794C783698}" destId="{F1700EEF-938F-4171-93FE-8D939D01AEE9}" srcOrd="0" destOrd="0" presId="urn:microsoft.com/office/officeart/2005/8/layout/hierarchy3"/>
    <dgm:cxn modelId="{73BF51DE-6029-46F9-A73B-DD66B796275D}" srcId="{C84B2776-C87F-4029-8FB1-CE71BB8D8E43}" destId="{A286F792-4432-406F-A6F0-F3B1C989A101}" srcOrd="4" destOrd="0" parTransId="{64A19DB5-69A8-4430-90A7-B6354F6AEF74}" sibTransId="{B27E074F-B9D1-47FC-A1D7-DE0A3273A34E}"/>
    <dgm:cxn modelId="{112B4FFC-1A1C-4FD1-B989-BA9358FFB714}" type="presOf" srcId="{64A19DB5-69A8-4430-90A7-B6354F6AEF74}" destId="{CD98F01C-0B17-49FE-9CEF-4E4EFDB3C6F1}" srcOrd="0" destOrd="0" presId="urn:microsoft.com/office/officeart/2005/8/layout/hierarchy3"/>
    <dgm:cxn modelId="{6F0DB333-3A78-40EC-83B1-C42253A02CE7}" type="presOf" srcId="{A286F792-4432-406F-A6F0-F3B1C989A101}" destId="{C77338FC-E170-4023-80C1-913D78D83B0A}" srcOrd="0" destOrd="0" presId="urn:microsoft.com/office/officeart/2005/8/layout/hierarchy3"/>
    <dgm:cxn modelId="{0BD4F964-12C1-49E4-84FE-E7D0CD3EE3C3}" type="presParOf" srcId="{F1700EEF-938F-4171-93FE-8D939D01AEE9}" destId="{F64451E3-E73F-4DFF-AA45-8B16E0A64418}" srcOrd="0" destOrd="0" presId="urn:microsoft.com/office/officeart/2005/8/layout/hierarchy3"/>
    <dgm:cxn modelId="{2D258443-860E-47C4-B24C-A52308ADFDC9}" type="presParOf" srcId="{F64451E3-E73F-4DFF-AA45-8B16E0A64418}" destId="{430BEA33-551C-4441-AC3C-F0F1160CED24}" srcOrd="0" destOrd="0" presId="urn:microsoft.com/office/officeart/2005/8/layout/hierarchy3"/>
    <dgm:cxn modelId="{DFD61742-D195-496D-A5B8-A9F2B07342B0}" type="presParOf" srcId="{430BEA33-551C-4441-AC3C-F0F1160CED24}" destId="{258B5983-7098-4D00-AFEF-9173FA420757}" srcOrd="0" destOrd="0" presId="urn:microsoft.com/office/officeart/2005/8/layout/hierarchy3"/>
    <dgm:cxn modelId="{B02E5BCF-826A-4AE8-A1F3-A5A851B3BB04}" type="presParOf" srcId="{430BEA33-551C-4441-AC3C-F0F1160CED24}" destId="{B0E37FF6-83DA-4DE6-AB49-59A8A43985D7}" srcOrd="1" destOrd="0" presId="urn:microsoft.com/office/officeart/2005/8/layout/hierarchy3"/>
    <dgm:cxn modelId="{55FF5195-1ECE-4DF9-8D96-BE541B908555}" type="presParOf" srcId="{F64451E3-E73F-4DFF-AA45-8B16E0A64418}" destId="{CC5A57BD-4851-431C-9407-BC8DB3BD6C69}" srcOrd="1" destOrd="0" presId="urn:microsoft.com/office/officeart/2005/8/layout/hierarchy3"/>
    <dgm:cxn modelId="{8CF4E757-E71E-441F-BA55-F7A2E60B69BA}" type="presParOf" srcId="{CC5A57BD-4851-431C-9407-BC8DB3BD6C69}" destId="{B8FBB262-8EC1-45E7-A615-C26D4C93DEA8}" srcOrd="0" destOrd="0" presId="urn:microsoft.com/office/officeart/2005/8/layout/hierarchy3"/>
    <dgm:cxn modelId="{1F99766B-533E-4713-8D25-5C03B4E5E1B4}" type="presParOf" srcId="{CC5A57BD-4851-431C-9407-BC8DB3BD6C69}" destId="{552E6B81-BD1D-42D6-8180-F1D601215FA9}" srcOrd="1" destOrd="0" presId="urn:microsoft.com/office/officeart/2005/8/layout/hierarchy3"/>
    <dgm:cxn modelId="{25515D6C-6C41-4537-93D6-F238608E18BA}" type="presParOf" srcId="{CC5A57BD-4851-431C-9407-BC8DB3BD6C69}" destId="{AF8E7908-CDD9-4BC4-9E44-B47C459B3D28}" srcOrd="2" destOrd="0" presId="urn:microsoft.com/office/officeart/2005/8/layout/hierarchy3"/>
    <dgm:cxn modelId="{F48DF2C1-994B-44C2-9E65-AFE9975F009F}" type="presParOf" srcId="{CC5A57BD-4851-431C-9407-BC8DB3BD6C69}" destId="{EB3C3937-9CD8-476D-9009-00173DE46616}" srcOrd="3" destOrd="0" presId="urn:microsoft.com/office/officeart/2005/8/layout/hierarchy3"/>
    <dgm:cxn modelId="{58CD037A-5711-4033-B914-62739AD55578}" type="presParOf" srcId="{CC5A57BD-4851-431C-9407-BC8DB3BD6C69}" destId="{D8D01E4C-FDA5-4C70-AB0A-94D8A74D239D}" srcOrd="4" destOrd="0" presId="urn:microsoft.com/office/officeart/2005/8/layout/hierarchy3"/>
    <dgm:cxn modelId="{B19B03C9-736A-436D-A02D-5D16FDC39A9C}" type="presParOf" srcId="{CC5A57BD-4851-431C-9407-BC8DB3BD6C69}" destId="{FFEE84D7-567A-4FE8-8548-DBDA1B46CFDC}" srcOrd="5" destOrd="0" presId="urn:microsoft.com/office/officeart/2005/8/layout/hierarchy3"/>
    <dgm:cxn modelId="{1C200366-B0DE-40A6-8E22-994A92822F8C}" type="presParOf" srcId="{CC5A57BD-4851-431C-9407-BC8DB3BD6C69}" destId="{3F6C662F-98F5-403B-8A57-13A8B7FBB3B0}" srcOrd="6" destOrd="0" presId="urn:microsoft.com/office/officeart/2005/8/layout/hierarchy3"/>
    <dgm:cxn modelId="{738F22B1-ED5F-48B6-A1EE-FC1BF9959A24}" type="presParOf" srcId="{CC5A57BD-4851-431C-9407-BC8DB3BD6C69}" destId="{866313C1-1107-4C65-BBFB-321CA1391B5F}" srcOrd="7" destOrd="0" presId="urn:microsoft.com/office/officeart/2005/8/layout/hierarchy3"/>
    <dgm:cxn modelId="{3E8D75DD-BC7A-4E4F-88DC-53159E4200A4}" type="presParOf" srcId="{CC5A57BD-4851-431C-9407-BC8DB3BD6C69}" destId="{CD98F01C-0B17-49FE-9CEF-4E4EFDB3C6F1}" srcOrd="8" destOrd="0" presId="urn:microsoft.com/office/officeart/2005/8/layout/hierarchy3"/>
    <dgm:cxn modelId="{BA107970-874E-4AAC-A93F-A1D06A60BA53}" type="presParOf" srcId="{CC5A57BD-4851-431C-9407-BC8DB3BD6C69}" destId="{C77338FC-E170-4023-80C1-913D78D83B0A}"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B6CE9-1AC7-489C-8009-C0794C7836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kumimoji="1" lang="ja-JP" altLang="en-US"/>
        </a:p>
      </dgm:t>
    </dgm:pt>
    <dgm:pt modelId="{C84B2776-C87F-4029-8FB1-CE71BB8D8E43}">
      <dgm:prSet phldrT="[テキスト]" custT="1"/>
      <dgm:spPr/>
      <dgm:t>
        <a:bodyPr/>
        <a:lstStyle/>
        <a:p>
          <a:pPr algn="l"/>
          <a:r>
            <a:rPr lang="ja-JP" sz="2000" dirty="0" smtClean="0">
              <a:effectLst/>
              <a:latin typeface="+mn-ea"/>
              <a:cs typeface="Times New Roman" panose="02020603050405020304" pitchFamily="18" charset="0"/>
            </a:rPr>
            <a:t>打上</a:t>
          </a:r>
          <a:r>
            <a:rPr lang="ja-JP" altLang="en-US" sz="2000" dirty="0" smtClean="0">
              <a:effectLst/>
              <a:latin typeface="+mn-ea"/>
              <a:cs typeface="Times New Roman" panose="02020603050405020304" pitchFamily="18" charset="0"/>
            </a:rPr>
            <a:t>管理</a:t>
          </a:r>
          <a:r>
            <a:rPr lang="ja-JP" sz="2000" dirty="0" smtClean="0">
              <a:effectLst/>
              <a:latin typeface="+mn-ea"/>
              <a:cs typeface="Times New Roman" panose="02020603050405020304" pitchFamily="18" charset="0"/>
            </a:rPr>
            <a:t>責任者</a:t>
          </a:r>
          <a:endParaRPr kumimoji="1" lang="ja-JP" altLang="en-US" sz="2000" dirty="0"/>
        </a:p>
      </dgm:t>
    </dgm:pt>
    <dgm:pt modelId="{90004B91-4F31-4908-9E5B-CEA67A3B9841}" type="parTrans" cxnId="{D163E211-5A88-46C9-A29A-86C56B88478C}">
      <dgm:prSet/>
      <dgm:spPr/>
      <dgm:t>
        <a:bodyPr/>
        <a:lstStyle/>
        <a:p>
          <a:pPr algn="l"/>
          <a:endParaRPr kumimoji="1" lang="ja-JP" altLang="en-US" sz="3200"/>
        </a:p>
      </dgm:t>
    </dgm:pt>
    <dgm:pt modelId="{E137566A-EDD2-4FFB-8B27-16112DFADEFB}" type="sibTrans" cxnId="{D163E211-5A88-46C9-A29A-86C56B88478C}">
      <dgm:prSet/>
      <dgm:spPr/>
      <dgm:t>
        <a:bodyPr/>
        <a:lstStyle/>
        <a:p>
          <a:pPr algn="l"/>
          <a:endParaRPr kumimoji="1" lang="ja-JP" altLang="en-US" sz="3200"/>
        </a:p>
      </dgm:t>
    </dgm:pt>
    <dgm:pt modelId="{855086AE-E4ED-463D-8004-68F02AA2C64D}">
      <dgm:prSet phldrT="[テキスト]" custT="1"/>
      <dgm:spPr/>
      <dgm:t>
        <a:bodyPr/>
        <a:lstStyle/>
        <a:p>
          <a:pPr algn="l"/>
          <a:r>
            <a:rPr kumimoji="1" lang="ja-JP" altLang="en-US" sz="2000" dirty="0" smtClean="0">
              <a:solidFill>
                <a:srgbClr val="FF0000"/>
              </a:solidFill>
            </a:rPr>
            <a:t>警察署　１１０</a:t>
          </a:r>
          <a:endParaRPr kumimoji="1" lang="ja-JP" altLang="en-US" sz="2000" dirty="0">
            <a:solidFill>
              <a:srgbClr val="FF0000"/>
            </a:solidFill>
          </a:endParaRPr>
        </a:p>
      </dgm:t>
    </dgm:pt>
    <dgm:pt modelId="{D5B3C8B3-82B4-4CD7-A7C0-DC4BB930147B}" type="parTrans" cxnId="{18D298AE-7458-401D-BAA2-27B9049B5155}">
      <dgm:prSet/>
      <dgm:spPr/>
      <dgm:t>
        <a:bodyPr/>
        <a:lstStyle/>
        <a:p>
          <a:pPr algn="l"/>
          <a:endParaRPr kumimoji="1" lang="ja-JP" altLang="en-US" sz="3200"/>
        </a:p>
      </dgm:t>
    </dgm:pt>
    <dgm:pt modelId="{DBDD8084-C310-4D0C-89BF-C821247675CF}" type="sibTrans" cxnId="{18D298AE-7458-401D-BAA2-27B9049B5155}">
      <dgm:prSet/>
      <dgm:spPr/>
      <dgm:t>
        <a:bodyPr/>
        <a:lstStyle/>
        <a:p>
          <a:pPr algn="l"/>
          <a:endParaRPr kumimoji="1" lang="ja-JP" altLang="en-US" sz="3200"/>
        </a:p>
      </dgm:t>
    </dgm:pt>
    <dgm:pt modelId="{E9FFD50C-9CDE-44E8-B3FF-6EA514C67208}">
      <dgm:prSet phldrT="[テキスト]" custT="1"/>
      <dgm:spPr/>
      <dgm:t>
        <a:bodyPr/>
        <a:lstStyle/>
        <a:p>
          <a:pPr algn="l"/>
          <a:r>
            <a:rPr kumimoji="1" lang="ja-JP" altLang="en-US" sz="2000" dirty="0" smtClean="0">
              <a:solidFill>
                <a:srgbClr val="FF0000"/>
              </a:solidFill>
            </a:rPr>
            <a:t>消防・救急　１１９</a:t>
          </a:r>
          <a:endParaRPr kumimoji="1" lang="ja-JP" altLang="en-US" sz="2000" dirty="0">
            <a:solidFill>
              <a:srgbClr val="FF0000"/>
            </a:solidFill>
          </a:endParaRPr>
        </a:p>
      </dgm:t>
    </dgm:pt>
    <dgm:pt modelId="{62F2DFC0-54E3-4856-898E-AC5AFFB254EA}" type="parTrans" cxnId="{FC31192B-8DED-4032-BD1C-856C290125AA}">
      <dgm:prSet/>
      <dgm:spPr/>
      <dgm:t>
        <a:bodyPr/>
        <a:lstStyle/>
        <a:p>
          <a:pPr algn="l"/>
          <a:endParaRPr kumimoji="1" lang="ja-JP" altLang="en-US" sz="3200"/>
        </a:p>
      </dgm:t>
    </dgm:pt>
    <dgm:pt modelId="{16BC56EC-5DFE-4C7E-98AF-294022B78B82}" type="sibTrans" cxnId="{FC31192B-8DED-4032-BD1C-856C290125AA}">
      <dgm:prSet/>
      <dgm:spPr/>
      <dgm:t>
        <a:bodyPr/>
        <a:lstStyle/>
        <a:p>
          <a:pPr algn="l"/>
          <a:endParaRPr kumimoji="1" lang="ja-JP" altLang="en-US" sz="3200"/>
        </a:p>
      </dgm:t>
    </dgm:pt>
    <dgm:pt modelId="{3A16722D-F592-4CA5-B0C2-5DC2A6D47EA5}">
      <dgm:prSet phldrT="[テキスト]" custT="1"/>
      <dgm:spPr/>
      <dgm:t>
        <a:bodyPr/>
        <a:lstStyle/>
        <a:p>
          <a:pPr algn="l"/>
          <a:r>
            <a:rPr lang="ja-JP" sz="2000" dirty="0" smtClean="0">
              <a:effectLst/>
              <a:latin typeface="+mn-ea"/>
              <a:cs typeface="Times New Roman" panose="02020603050405020304" pitchFamily="18" charset="0"/>
            </a:rPr>
            <a:t>能代市役所</a:t>
          </a:r>
          <a:r>
            <a:rPr lang="ja-JP" altLang="en-US" sz="2000" dirty="0" smtClean="0">
              <a:effectLst/>
              <a:latin typeface="+mn-ea"/>
              <a:cs typeface="Times New Roman" panose="02020603050405020304" pitchFamily="18" charset="0"/>
            </a:rPr>
            <a:t>　本間 将　係長　</a:t>
          </a:r>
          <a:r>
            <a:rPr lang="en-US" altLang="ja-JP" sz="2000" dirty="0" smtClean="0">
              <a:effectLst/>
              <a:latin typeface="+mn-ea"/>
              <a:cs typeface="Times New Roman" panose="02020603050405020304" pitchFamily="18" charset="0"/>
            </a:rPr>
            <a:t>090-2792-2240</a:t>
          </a:r>
          <a:endParaRPr kumimoji="1" lang="ja-JP" altLang="en-US" sz="2000" dirty="0"/>
        </a:p>
      </dgm:t>
    </dgm:pt>
    <dgm:pt modelId="{63567AD0-A06B-4247-B977-23C55E21A2BE}" type="parTrans" cxnId="{D5BAF660-7B37-4887-A4F3-208A7AB82C14}">
      <dgm:prSet/>
      <dgm:spPr/>
      <dgm:t>
        <a:bodyPr/>
        <a:lstStyle/>
        <a:p>
          <a:pPr algn="l"/>
          <a:endParaRPr kumimoji="1" lang="ja-JP" altLang="en-US" sz="3200"/>
        </a:p>
      </dgm:t>
    </dgm:pt>
    <dgm:pt modelId="{5B89254F-4785-4D3E-981A-4BD71A776AA4}" type="sibTrans" cxnId="{D5BAF660-7B37-4887-A4F3-208A7AB82C14}">
      <dgm:prSet/>
      <dgm:spPr/>
      <dgm:t>
        <a:bodyPr/>
        <a:lstStyle/>
        <a:p>
          <a:pPr algn="l"/>
          <a:endParaRPr kumimoji="1" lang="ja-JP" altLang="en-US" sz="3200"/>
        </a:p>
      </dgm:t>
    </dgm:pt>
    <dgm:pt modelId="{AB7F2FE0-6756-4FF9-A800-68ED8541A6FA}">
      <dgm:prSet phldrT="[テキスト]" custT="1"/>
      <dgm:spPr/>
      <dgm:t>
        <a:bodyPr/>
        <a:lstStyle/>
        <a:p>
          <a:pPr algn="l"/>
          <a:r>
            <a:rPr lang="ja-JP" sz="2000" dirty="0" smtClean="0"/>
            <a:t>黒岡自治会　小川</a:t>
          </a:r>
          <a:r>
            <a:rPr lang="en-US" altLang="ja-JP" sz="2000" dirty="0" smtClean="0"/>
            <a:t> </a:t>
          </a:r>
          <a:r>
            <a:rPr lang="ja-JP" sz="2000" dirty="0" smtClean="0"/>
            <a:t>繁</a:t>
          </a:r>
          <a:r>
            <a:rPr lang="ja-JP" altLang="en-US" sz="2000" dirty="0" smtClean="0"/>
            <a:t>　</a:t>
          </a:r>
          <a:r>
            <a:rPr lang="ja-JP" sz="2000" dirty="0" smtClean="0"/>
            <a:t>会長　</a:t>
          </a:r>
          <a:r>
            <a:rPr lang="en-US" sz="2000" dirty="0" smtClean="0"/>
            <a:t>0185-55-1853</a:t>
          </a:r>
          <a:endParaRPr lang="ja-JP" sz="2000" dirty="0" smtClean="0"/>
        </a:p>
        <a:p>
          <a:pPr algn="l"/>
          <a:r>
            <a:rPr lang="ja-JP" sz="2000" dirty="0" smtClean="0"/>
            <a:t>浜浅内自治会</a:t>
          </a:r>
          <a:r>
            <a:rPr lang="ja-JP" altLang="en-US" sz="2000" dirty="0" smtClean="0"/>
            <a:t>　</a:t>
          </a:r>
          <a:r>
            <a:rPr lang="ja-JP" sz="2000" dirty="0" smtClean="0"/>
            <a:t>平川</a:t>
          </a:r>
          <a:r>
            <a:rPr lang="en-US" altLang="ja-JP" sz="2000" dirty="0" smtClean="0"/>
            <a:t> </a:t>
          </a:r>
          <a:r>
            <a:rPr lang="ja-JP" sz="2000" dirty="0" smtClean="0"/>
            <a:t>宏　会長</a:t>
          </a:r>
          <a:r>
            <a:rPr lang="ja-JP" altLang="en-US" sz="2000" dirty="0" smtClean="0"/>
            <a:t>　</a:t>
          </a:r>
          <a:r>
            <a:rPr lang="en-US" sz="2000" dirty="0" smtClean="0"/>
            <a:t>0185-54-3029</a:t>
          </a:r>
          <a:endParaRPr lang="ja-JP" sz="2000" dirty="0" smtClean="0"/>
        </a:p>
        <a:p>
          <a:pPr algn="l"/>
          <a:r>
            <a:rPr lang="ja-JP" sz="2000" dirty="0" smtClean="0"/>
            <a:t>茨嶋山自治会　山條</a:t>
          </a:r>
          <a:r>
            <a:rPr lang="en-US" altLang="ja-JP" sz="2000" dirty="0" smtClean="0"/>
            <a:t> </a:t>
          </a:r>
          <a:r>
            <a:rPr lang="ja-JP" sz="2000" dirty="0" smtClean="0"/>
            <a:t>広</a:t>
          </a:r>
          <a:r>
            <a:rPr lang="ja-JP" altLang="en-US" sz="2000" dirty="0" smtClean="0"/>
            <a:t>　</a:t>
          </a:r>
          <a:r>
            <a:rPr lang="ja-JP" sz="2000" dirty="0" smtClean="0"/>
            <a:t>会長</a:t>
          </a:r>
          <a:r>
            <a:rPr lang="ja-JP" altLang="en-US" sz="2000" dirty="0" smtClean="0"/>
            <a:t>　</a:t>
          </a:r>
          <a:r>
            <a:rPr lang="en-US" sz="2000" dirty="0" smtClean="0"/>
            <a:t>0185-52-2791</a:t>
          </a:r>
          <a:endParaRPr kumimoji="1" lang="ja-JP" altLang="en-US" sz="2000" dirty="0"/>
        </a:p>
      </dgm:t>
    </dgm:pt>
    <dgm:pt modelId="{591BB6D3-5B6C-4432-89D7-8A74D62ED4F6}" type="parTrans" cxnId="{DC7F85CD-A5AD-437C-A7F0-5BEC3AAD8D3A}">
      <dgm:prSet/>
      <dgm:spPr/>
      <dgm:t>
        <a:bodyPr/>
        <a:lstStyle/>
        <a:p>
          <a:pPr algn="l"/>
          <a:endParaRPr kumimoji="1" lang="ja-JP" altLang="en-US" sz="3200"/>
        </a:p>
      </dgm:t>
    </dgm:pt>
    <dgm:pt modelId="{B2C7FDC9-1383-4ED1-9E9F-45F3F968B295}" type="sibTrans" cxnId="{DC7F85CD-A5AD-437C-A7F0-5BEC3AAD8D3A}">
      <dgm:prSet/>
      <dgm:spPr/>
      <dgm:t>
        <a:bodyPr/>
        <a:lstStyle/>
        <a:p>
          <a:pPr algn="l"/>
          <a:endParaRPr kumimoji="1" lang="ja-JP" altLang="en-US" sz="3200"/>
        </a:p>
      </dgm:t>
    </dgm:pt>
    <dgm:pt modelId="{A286F792-4432-406F-A6F0-F3B1C989A101}">
      <dgm:prSet phldrT="[テキスト]" custT="1"/>
      <dgm:spPr/>
      <dgm:t>
        <a:bodyPr/>
        <a:lstStyle/>
        <a:p>
          <a:pPr algn="l"/>
          <a:r>
            <a:rPr lang="ja-JP" sz="2000" dirty="0" smtClean="0"/>
            <a:t>東北自然エネルギー株式会社　能代事業所</a:t>
          </a:r>
        </a:p>
        <a:p>
          <a:pPr algn="l"/>
          <a:r>
            <a:rPr lang="ja-JP" sz="2000" dirty="0" smtClean="0"/>
            <a:t>工藤 隆</a:t>
          </a:r>
          <a:r>
            <a:rPr lang="ja-JP" altLang="en-US" sz="2000" dirty="0" smtClean="0"/>
            <a:t>　所長</a:t>
          </a:r>
          <a:r>
            <a:rPr lang="ja-JP" sz="2000" dirty="0" smtClean="0"/>
            <a:t>　</a:t>
          </a:r>
          <a:r>
            <a:rPr lang="en-US" sz="2000" dirty="0" smtClean="0"/>
            <a:t>090-8787-9568</a:t>
          </a:r>
          <a:endParaRPr lang="ja-JP" sz="2000" dirty="0" smtClean="0"/>
        </a:p>
        <a:p>
          <a:pPr algn="l"/>
          <a:r>
            <a:rPr lang="ja-JP" sz="2000" dirty="0" smtClean="0"/>
            <a:t>松橋 進　</a:t>
          </a:r>
          <a:r>
            <a:rPr lang="ja-JP" altLang="en-US" sz="2000" dirty="0" smtClean="0"/>
            <a:t>主査　</a:t>
          </a:r>
          <a:r>
            <a:rPr lang="en-US" sz="2000" dirty="0" smtClean="0"/>
            <a:t>090-4043-2672</a:t>
          </a:r>
          <a:endParaRPr lang="ja-JP" sz="2000" dirty="0" smtClean="0"/>
        </a:p>
        <a:p>
          <a:pPr algn="l"/>
          <a:r>
            <a:rPr lang="ja-JP" sz="2000" dirty="0" smtClean="0"/>
            <a:t>事業所　</a:t>
          </a:r>
          <a:r>
            <a:rPr lang="en-US" sz="2000" dirty="0" smtClean="0"/>
            <a:t>0185-89-1865</a:t>
          </a:r>
          <a:endParaRPr kumimoji="1" lang="ja-JP" altLang="en-US" sz="2000" dirty="0"/>
        </a:p>
      </dgm:t>
    </dgm:pt>
    <dgm:pt modelId="{64A19DB5-69A8-4430-90A7-B6354F6AEF74}" type="parTrans" cxnId="{73BF51DE-6029-46F9-A73B-DD66B796275D}">
      <dgm:prSet/>
      <dgm:spPr/>
      <dgm:t>
        <a:bodyPr/>
        <a:lstStyle/>
        <a:p>
          <a:pPr algn="l"/>
          <a:endParaRPr kumimoji="1" lang="ja-JP" altLang="en-US" sz="3200"/>
        </a:p>
      </dgm:t>
    </dgm:pt>
    <dgm:pt modelId="{B27E074F-B9D1-47FC-A1D7-DE0A3273A34E}" type="sibTrans" cxnId="{73BF51DE-6029-46F9-A73B-DD66B796275D}">
      <dgm:prSet/>
      <dgm:spPr/>
      <dgm:t>
        <a:bodyPr/>
        <a:lstStyle/>
        <a:p>
          <a:pPr algn="l"/>
          <a:endParaRPr kumimoji="1" lang="ja-JP" altLang="en-US" sz="3200"/>
        </a:p>
      </dgm:t>
    </dgm:pt>
    <dgm:pt modelId="{F1700EEF-938F-4171-93FE-8D939D01AEE9}" type="pres">
      <dgm:prSet presAssocID="{937B6CE9-1AC7-489C-8009-C0794C783698}" presName="diagram" presStyleCnt="0">
        <dgm:presLayoutVars>
          <dgm:chPref val="1"/>
          <dgm:dir/>
          <dgm:animOne val="branch"/>
          <dgm:animLvl val="lvl"/>
          <dgm:resizeHandles/>
        </dgm:presLayoutVars>
      </dgm:prSet>
      <dgm:spPr/>
      <dgm:t>
        <a:bodyPr/>
        <a:lstStyle/>
        <a:p>
          <a:endParaRPr kumimoji="1" lang="ja-JP" altLang="en-US"/>
        </a:p>
      </dgm:t>
    </dgm:pt>
    <dgm:pt modelId="{F64451E3-E73F-4DFF-AA45-8B16E0A64418}" type="pres">
      <dgm:prSet presAssocID="{C84B2776-C87F-4029-8FB1-CE71BB8D8E43}" presName="root" presStyleCnt="0"/>
      <dgm:spPr/>
    </dgm:pt>
    <dgm:pt modelId="{430BEA33-551C-4441-AC3C-F0F1160CED24}" type="pres">
      <dgm:prSet presAssocID="{C84B2776-C87F-4029-8FB1-CE71BB8D8E43}" presName="rootComposite" presStyleCnt="0"/>
      <dgm:spPr/>
    </dgm:pt>
    <dgm:pt modelId="{258B5983-7098-4D00-AFEF-9173FA420757}" type="pres">
      <dgm:prSet presAssocID="{C84B2776-C87F-4029-8FB1-CE71BB8D8E43}" presName="rootText" presStyleLbl="node1" presStyleIdx="0" presStyleCnt="1" custScaleX="371893" custScaleY="277400"/>
      <dgm:spPr/>
      <dgm:t>
        <a:bodyPr/>
        <a:lstStyle/>
        <a:p>
          <a:endParaRPr kumimoji="1" lang="ja-JP" altLang="en-US"/>
        </a:p>
      </dgm:t>
    </dgm:pt>
    <dgm:pt modelId="{B0E37FF6-83DA-4DE6-AB49-59A8A43985D7}" type="pres">
      <dgm:prSet presAssocID="{C84B2776-C87F-4029-8FB1-CE71BB8D8E43}" presName="rootConnector" presStyleLbl="node1" presStyleIdx="0" presStyleCnt="1"/>
      <dgm:spPr/>
      <dgm:t>
        <a:bodyPr/>
        <a:lstStyle/>
        <a:p>
          <a:endParaRPr kumimoji="1" lang="ja-JP" altLang="en-US"/>
        </a:p>
      </dgm:t>
    </dgm:pt>
    <dgm:pt modelId="{CC5A57BD-4851-431C-9407-BC8DB3BD6C69}" type="pres">
      <dgm:prSet presAssocID="{C84B2776-C87F-4029-8FB1-CE71BB8D8E43}" presName="childShape" presStyleCnt="0"/>
      <dgm:spPr/>
    </dgm:pt>
    <dgm:pt modelId="{B8FBB262-8EC1-45E7-A615-C26D4C93DEA8}" type="pres">
      <dgm:prSet presAssocID="{D5B3C8B3-82B4-4CD7-A7C0-DC4BB930147B}" presName="Name13" presStyleLbl="parChTrans1D2" presStyleIdx="0" presStyleCnt="5"/>
      <dgm:spPr/>
      <dgm:t>
        <a:bodyPr/>
        <a:lstStyle/>
        <a:p>
          <a:endParaRPr kumimoji="1" lang="ja-JP" altLang="en-US"/>
        </a:p>
      </dgm:t>
    </dgm:pt>
    <dgm:pt modelId="{552E6B81-BD1D-42D6-8180-F1D601215FA9}" type="pres">
      <dgm:prSet presAssocID="{855086AE-E4ED-463D-8004-68F02AA2C64D}" presName="childText" presStyleLbl="bgAcc1" presStyleIdx="0" presStyleCnt="5" custScaleX="336083" custScaleY="118821">
        <dgm:presLayoutVars>
          <dgm:bulletEnabled val="1"/>
        </dgm:presLayoutVars>
      </dgm:prSet>
      <dgm:spPr/>
      <dgm:t>
        <a:bodyPr/>
        <a:lstStyle/>
        <a:p>
          <a:endParaRPr kumimoji="1" lang="ja-JP" altLang="en-US"/>
        </a:p>
      </dgm:t>
    </dgm:pt>
    <dgm:pt modelId="{AF8E7908-CDD9-4BC4-9E44-B47C459B3D28}" type="pres">
      <dgm:prSet presAssocID="{62F2DFC0-54E3-4856-898E-AC5AFFB254EA}" presName="Name13" presStyleLbl="parChTrans1D2" presStyleIdx="1" presStyleCnt="5"/>
      <dgm:spPr/>
      <dgm:t>
        <a:bodyPr/>
        <a:lstStyle/>
        <a:p>
          <a:endParaRPr kumimoji="1" lang="ja-JP" altLang="en-US"/>
        </a:p>
      </dgm:t>
    </dgm:pt>
    <dgm:pt modelId="{EB3C3937-9CD8-476D-9009-00173DE46616}" type="pres">
      <dgm:prSet presAssocID="{E9FFD50C-9CDE-44E8-B3FF-6EA514C67208}" presName="childText" presStyleLbl="bgAcc1" presStyleIdx="1" presStyleCnt="5" custScaleX="336083" custScaleY="118821">
        <dgm:presLayoutVars>
          <dgm:bulletEnabled val="1"/>
        </dgm:presLayoutVars>
      </dgm:prSet>
      <dgm:spPr/>
      <dgm:t>
        <a:bodyPr/>
        <a:lstStyle/>
        <a:p>
          <a:endParaRPr kumimoji="1" lang="ja-JP" altLang="en-US"/>
        </a:p>
      </dgm:t>
    </dgm:pt>
    <dgm:pt modelId="{D8D01E4C-FDA5-4C70-AB0A-94D8A74D239D}" type="pres">
      <dgm:prSet presAssocID="{63567AD0-A06B-4247-B977-23C55E21A2BE}" presName="Name13" presStyleLbl="parChTrans1D2" presStyleIdx="2" presStyleCnt="5"/>
      <dgm:spPr/>
      <dgm:t>
        <a:bodyPr/>
        <a:lstStyle/>
        <a:p>
          <a:endParaRPr kumimoji="1" lang="ja-JP" altLang="en-US"/>
        </a:p>
      </dgm:t>
    </dgm:pt>
    <dgm:pt modelId="{FFEE84D7-567A-4FE8-8548-DBDA1B46CFDC}" type="pres">
      <dgm:prSet presAssocID="{3A16722D-F592-4CA5-B0C2-5DC2A6D47EA5}" presName="childText" presStyleLbl="bgAcc1" presStyleIdx="2" presStyleCnt="5" custScaleX="840207" custScaleY="92444">
        <dgm:presLayoutVars>
          <dgm:bulletEnabled val="1"/>
        </dgm:presLayoutVars>
      </dgm:prSet>
      <dgm:spPr/>
      <dgm:t>
        <a:bodyPr/>
        <a:lstStyle/>
        <a:p>
          <a:endParaRPr kumimoji="1" lang="ja-JP" altLang="en-US"/>
        </a:p>
      </dgm:t>
    </dgm:pt>
    <dgm:pt modelId="{3F6C662F-98F5-403B-8A57-13A8B7FBB3B0}" type="pres">
      <dgm:prSet presAssocID="{591BB6D3-5B6C-4432-89D7-8A74D62ED4F6}" presName="Name13" presStyleLbl="parChTrans1D2" presStyleIdx="3" presStyleCnt="5"/>
      <dgm:spPr/>
      <dgm:t>
        <a:bodyPr/>
        <a:lstStyle/>
        <a:p>
          <a:endParaRPr kumimoji="1" lang="ja-JP" altLang="en-US"/>
        </a:p>
      </dgm:t>
    </dgm:pt>
    <dgm:pt modelId="{866313C1-1107-4C65-BBFB-321CA1391B5F}" type="pres">
      <dgm:prSet presAssocID="{AB7F2FE0-6756-4FF9-A800-68ED8541A6FA}" presName="childText" presStyleLbl="bgAcc1" presStyleIdx="3" presStyleCnt="5" custScaleX="840207" custScaleY="323554">
        <dgm:presLayoutVars>
          <dgm:bulletEnabled val="1"/>
        </dgm:presLayoutVars>
      </dgm:prSet>
      <dgm:spPr/>
      <dgm:t>
        <a:bodyPr/>
        <a:lstStyle/>
        <a:p>
          <a:endParaRPr kumimoji="1" lang="ja-JP" altLang="en-US"/>
        </a:p>
      </dgm:t>
    </dgm:pt>
    <dgm:pt modelId="{CD98F01C-0B17-49FE-9CEF-4E4EFDB3C6F1}" type="pres">
      <dgm:prSet presAssocID="{64A19DB5-69A8-4430-90A7-B6354F6AEF74}" presName="Name13" presStyleLbl="parChTrans1D2" presStyleIdx="4" presStyleCnt="5"/>
      <dgm:spPr/>
      <dgm:t>
        <a:bodyPr/>
        <a:lstStyle/>
        <a:p>
          <a:endParaRPr kumimoji="1" lang="ja-JP" altLang="en-US"/>
        </a:p>
      </dgm:t>
    </dgm:pt>
    <dgm:pt modelId="{C77338FC-E170-4023-80C1-913D78D83B0A}" type="pres">
      <dgm:prSet presAssocID="{A286F792-4432-406F-A6F0-F3B1C989A101}" presName="childText" presStyleLbl="bgAcc1" presStyleIdx="4" presStyleCnt="5" custScaleX="840207" custScaleY="462220">
        <dgm:presLayoutVars>
          <dgm:bulletEnabled val="1"/>
        </dgm:presLayoutVars>
      </dgm:prSet>
      <dgm:spPr/>
      <dgm:t>
        <a:bodyPr/>
        <a:lstStyle/>
        <a:p>
          <a:endParaRPr kumimoji="1" lang="ja-JP" altLang="en-US"/>
        </a:p>
      </dgm:t>
    </dgm:pt>
  </dgm:ptLst>
  <dgm:cxnLst>
    <dgm:cxn modelId="{FC31192B-8DED-4032-BD1C-856C290125AA}" srcId="{C84B2776-C87F-4029-8FB1-CE71BB8D8E43}" destId="{E9FFD50C-9CDE-44E8-B3FF-6EA514C67208}" srcOrd="1" destOrd="0" parTransId="{62F2DFC0-54E3-4856-898E-AC5AFFB254EA}" sibTransId="{16BC56EC-5DFE-4C7E-98AF-294022B78B82}"/>
    <dgm:cxn modelId="{A87350B6-E6A8-44C8-80F3-D6F3EBFA8E21}" type="presOf" srcId="{855086AE-E4ED-463D-8004-68F02AA2C64D}" destId="{552E6B81-BD1D-42D6-8180-F1D601215FA9}" srcOrd="0" destOrd="0" presId="urn:microsoft.com/office/officeart/2005/8/layout/hierarchy3"/>
    <dgm:cxn modelId="{4EAE2A78-1431-403A-9AC8-DF1504B04D96}" type="presOf" srcId="{591BB6D3-5B6C-4432-89D7-8A74D62ED4F6}" destId="{3F6C662F-98F5-403B-8A57-13A8B7FBB3B0}" srcOrd="0" destOrd="0" presId="urn:microsoft.com/office/officeart/2005/8/layout/hierarchy3"/>
    <dgm:cxn modelId="{DC7F85CD-A5AD-437C-A7F0-5BEC3AAD8D3A}" srcId="{C84B2776-C87F-4029-8FB1-CE71BB8D8E43}" destId="{AB7F2FE0-6756-4FF9-A800-68ED8541A6FA}" srcOrd="3" destOrd="0" parTransId="{591BB6D3-5B6C-4432-89D7-8A74D62ED4F6}" sibTransId="{B2C7FDC9-1383-4ED1-9E9F-45F3F968B295}"/>
    <dgm:cxn modelId="{D5BAF660-7B37-4887-A4F3-208A7AB82C14}" srcId="{C84B2776-C87F-4029-8FB1-CE71BB8D8E43}" destId="{3A16722D-F592-4CA5-B0C2-5DC2A6D47EA5}" srcOrd="2" destOrd="0" parTransId="{63567AD0-A06B-4247-B977-23C55E21A2BE}" sibTransId="{5B89254F-4785-4D3E-981A-4BD71A776AA4}"/>
    <dgm:cxn modelId="{BB040162-839F-4738-B5BF-F17D6E73A3A3}" type="presOf" srcId="{63567AD0-A06B-4247-B977-23C55E21A2BE}" destId="{D8D01E4C-FDA5-4C70-AB0A-94D8A74D239D}" srcOrd="0" destOrd="0" presId="urn:microsoft.com/office/officeart/2005/8/layout/hierarchy3"/>
    <dgm:cxn modelId="{B5CD96AA-82E5-4707-A601-D687244924AF}" type="presOf" srcId="{C84B2776-C87F-4029-8FB1-CE71BB8D8E43}" destId="{258B5983-7098-4D00-AFEF-9173FA420757}" srcOrd="0" destOrd="0" presId="urn:microsoft.com/office/officeart/2005/8/layout/hierarchy3"/>
    <dgm:cxn modelId="{8A203C7B-F441-41A5-85AD-ADA1BE1C0C4B}" type="presOf" srcId="{3A16722D-F592-4CA5-B0C2-5DC2A6D47EA5}" destId="{FFEE84D7-567A-4FE8-8548-DBDA1B46CFDC}" srcOrd="0" destOrd="0" presId="urn:microsoft.com/office/officeart/2005/8/layout/hierarchy3"/>
    <dgm:cxn modelId="{D163E211-5A88-46C9-A29A-86C56B88478C}" srcId="{937B6CE9-1AC7-489C-8009-C0794C783698}" destId="{C84B2776-C87F-4029-8FB1-CE71BB8D8E43}" srcOrd="0" destOrd="0" parTransId="{90004B91-4F31-4908-9E5B-CEA67A3B9841}" sibTransId="{E137566A-EDD2-4FFB-8B27-16112DFADEFB}"/>
    <dgm:cxn modelId="{009FFCD9-B42E-44AB-94EB-CA9E2D762075}" type="presOf" srcId="{D5B3C8B3-82B4-4CD7-A7C0-DC4BB930147B}" destId="{B8FBB262-8EC1-45E7-A615-C26D4C93DEA8}" srcOrd="0" destOrd="0" presId="urn:microsoft.com/office/officeart/2005/8/layout/hierarchy3"/>
    <dgm:cxn modelId="{524A7382-82BB-4853-8F1E-FBC086BE362D}" type="presOf" srcId="{E9FFD50C-9CDE-44E8-B3FF-6EA514C67208}" destId="{EB3C3937-9CD8-476D-9009-00173DE46616}" srcOrd="0" destOrd="0" presId="urn:microsoft.com/office/officeart/2005/8/layout/hierarchy3"/>
    <dgm:cxn modelId="{AEF7D683-50B8-48B8-AF35-EB9B51901C9C}" type="presOf" srcId="{62F2DFC0-54E3-4856-898E-AC5AFFB254EA}" destId="{AF8E7908-CDD9-4BC4-9E44-B47C459B3D28}" srcOrd="0" destOrd="0" presId="urn:microsoft.com/office/officeart/2005/8/layout/hierarchy3"/>
    <dgm:cxn modelId="{AAD886A0-C2E8-49BC-9D72-5B4ACE2308C2}" type="presOf" srcId="{AB7F2FE0-6756-4FF9-A800-68ED8541A6FA}" destId="{866313C1-1107-4C65-BBFB-321CA1391B5F}" srcOrd="0" destOrd="0" presId="urn:microsoft.com/office/officeart/2005/8/layout/hierarchy3"/>
    <dgm:cxn modelId="{C1A28766-34FF-41C8-9E33-2ED1E18C22F2}" type="presOf" srcId="{C84B2776-C87F-4029-8FB1-CE71BB8D8E43}" destId="{B0E37FF6-83DA-4DE6-AB49-59A8A43985D7}" srcOrd="1" destOrd="0" presId="urn:microsoft.com/office/officeart/2005/8/layout/hierarchy3"/>
    <dgm:cxn modelId="{18D298AE-7458-401D-BAA2-27B9049B5155}" srcId="{C84B2776-C87F-4029-8FB1-CE71BB8D8E43}" destId="{855086AE-E4ED-463D-8004-68F02AA2C64D}" srcOrd="0" destOrd="0" parTransId="{D5B3C8B3-82B4-4CD7-A7C0-DC4BB930147B}" sibTransId="{DBDD8084-C310-4D0C-89BF-C821247675CF}"/>
    <dgm:cxn modelId="{AD7DFCCF-9A9F-4A46-8466-E0EA23316DD6}" type="presOf" srcId="{937B6CE9-1AC7-489C-8009-C0794C783698}" destId="{F1700EEF-938F-4171-93FE-8D939D01AEE9}" srcOrd="0" destOrd="0" presId="urn:microsoft.com/office/officeart/2005/8/layout/hierarchy3"/>
    <dgm:cxn modelId="{73BF51DE-6029-46F9-A73B-DD66B796275D}" srcId="{C84B2776-C87F-4029-8FB1-CE71BB8D8E43}" destId="{A286F792-4432-406F-A6F0-F3B1C989A101}" srcOrd="4" destOrd="0" parTransId="{64A19DB5-69A8-4430-90A7-B6354F6AEF74}" sibTransId="{B27E074F-B9D1-47FC-A1D7-DE0A3273A34E}"/>
    <dgm:cxn modelId="{112B4FFC-1A1C-4FD1-B989-BA9358FFB714}" type="presOf" srcId="{64A19DB5-69A8-4430-90A7-B6354F6AEF74}" destId="{CD98F01C-0B17-49FE-9CEF-4E4EFDB3C6F1}" srcOrd="0" destOrd="0" presId="urn:microsoft.com/office/officeart/2005/8/layout/hierarchy3"/>
    <dgm:cxn modelId="{6F0DB333-3A78-40EC-83B1-C42253A02CE7}" type="presOf" srcId="{A286F792-4432-406F-A6F0-F3B1C989A101}" destId="{C77338FC-E170-4023-80C1-913D78D83B0A}" srcOrd="0" destOrd="0" presId="urn:microsoft.com/office/officeart/2005/8/layout/hierarchy3"/>
    <dgm:cxn modelId="{0BD4F964-12C1-49E4-84FE-E7D0CD3EE3C3}" type="presParOf" srcId="{F1700EEF-938F-4171-93FE-8D939D01AEE9}" destId="{F64451E3-E73F-4DFF-AA45-8B16E0A64418}" srcOrd="0" destOrd="0" presId="urn:microsoft.com/office/officeart/2005/8/layout/hierarchy3"/>
    <dgm:cxn modelId="{2D258443-860E-47C4-B24C-A52308ADFDC9}" type="presParOf" srcId="{F64451E3-E73F-4DFF-AA45-8B16E0A64418}" destId="{430BEA33-551C-4441-AC3C-F0F1160CED24}" srcOrd="0" destOrd="0" presId="urn:microsoft.com/office/officeart/2005/8/layout/hierarchy3"/>
    <dgm:cxn modelId="{DFD61742-D195-496D-A5B8-A9F2B07342B0}" type="presParOf" srcId="{430BEA33-551C-4441-AC3C-F0F1160CED24}" destId="{258B5983-7098-4D00-AFEF-9173FA420757}" srcOrd="0" destOrd="0" presId="urn:microsoft.com/office/officeart/2005/8/layout/hierarchy3"/>
    <dgm:cxn modelId="{B02E5BCF-826A-4AE8-A1F3-A5A851B3BB04}" type="presParOf" srcId="{430BEA33-551C-4441-AC3C-F0F1160CED24}" destId="{B0E37FF6-83DA-4DE6-AB49-59A8A43985D7}" srcOrd="1" destOrd="0" presId="urn:microsoft.com/office/officeart/2005/8/layout/hierarchy3"/>
    <dgm:cxn modelId="{55FF5195-1ECE-4DF9-8D96-BE541B908555}" type="presParOf" srcId="{F64451E3-E73F-4DFF-AA45-8B16E0A64418}" destId="{CC5A57BD-4851-431C-9407-BC8DB3BD6C69}" srcOrd="1" destOrd="0" presId="urn:microsoft.com/office/officeart/2005/8/layout/hierarchy3"/>
    <dgm:cxn modelId="{8CF4E757-E71E-441F-BA55-F7A2E60B69BA}" type="presParOf" srcId="{CC5A57BD-4851-431C-9407-BC8DB3BD6C69}" destId="{B8FBB262-8EC1-45E7-A615-C26D4C93DEA8}" srcOrd="0" destOrd="0" presId="urn:microsoft.com/office/officeart/2005/8/layout/hierarchy3"/>
    <dgm:cxn modelId="{1F99766B-533E-4713-8D25-5C03B4E5E1B4}" type="presParOf" srcId="{CC5A57BD-4851-431C-9407-BC8DB3BD6C69}" destId="{552E6B81-BD1D-42D6-8180-F1D601215FA9}" srcOrd="1" destOrd="0" presId="urn:microsoft.com/office/officeart/2005/8/layout/hierarchy3"/>
    <dgm:cxn modelId="{25515D6C-6C41-4537-93D6-F238608E18BA}" type="presParOf" srcId="{CC5A57BD-4851-431C-9407-BC8DB3BD6C69}" destId="{AF8E7908-CDD9-4BC4-9E44-B47C459B3D28}" srcOrd="2" destOrd="0" presId="urn:microsoft.com/office/officeart/2005/8/layout/hierarchy3"/>
    <dgm:cxn modelId="{F48DF2C1-994B-44C2-9E65-AFE9975F009F}" type="presParOf" srcId="{CC5A57BD-4851-431C-9407-BC8DB3BD6C69}" destId="{EB3C3937-9CD8-476D-9009-00173DE46616}" srcOrd="3" destOrd="0" presId="urn:microsoft.com/office/officeart/2005/8/layout/hierarchy3"/>
    <dgm:cxn modelId="{58CD037A-5711-4033-B914-62739AD55578}" type="presParOf" srcId="{CC5A57BD-4851-431C-9407-BC8DB3BD6C69}" destId="{D8D01E4C-FDA5-4C70-AB0A-94D8A74D239D}" srcOrd="4" destOrd="0" presId="urn:microsoft.com/office/officeart/2005/8/layout/hierarchy3"/>
    <dgm:cxn modelId="{B19B03C9-736A-436D-A02D-5D16FDC39A9C}" type="presParOf" srcId="{CC5A57BD-4851-431C-9407-BC8DB3BD6C69}" destId="{FFEE84D7-567A-4FE8-8548-DBDA1B46CFDC}" srcOrd="5" destOrd="0" presId="urn:microsoft.com/office/officeart/2005/8/layout/hierarchy3"/>
    <dgm:cxn modelId="{1C200366-B0DE-40A6-8E22-994A92822F8C}" type="presParOf" srcId="{CC5A57BD-4851-431C-9407-BC8DB3BD6C69}" destId="{3F6C662F-98F5-403B-8A57-13A8B7FBB3B0}" srcOrd="6" destOrd="0" presId="urn:microsoft.com/office/officeart/2005/8/layout/hierarchy3"/>
    <dgm:cxn modelId="{738F22B1-ED5F-48B6-A1EE-FC1BF9959A24}" type="presParOf" srcId="{CC5A57BD-4851-431C-9407-BC8DB3BD6C69}" destId="{866313C1-1107-4C65-BBFB-321CA1391B5F}" srcOrd="7" destOrd="0" presId="urn:microsoft.com/office/officeart/2005/8/layout/hierarchy3"/>
    <dgm:cxn modelId="{3E8D75DD-BC7A-4E4F-88DC-53159E4200A4}" type="presParOf" srcId="{CC5A57BD-4851-431C-9407-BC8DB3BD6C69}" destId="{CD98F01C-0B17-49FE-9CEF-4E4EFDB3C6F1}" srcOrd="8" destOrd="0" presId="urn:microsoft.com/office/officeart/2005/8/layout/hierarchy3"/>
    <dgm:cxn modelId="{BA107970-874E-4AAC-A93F-A1D06A60BA53}" type="presParOf" srcId="{CC5A57BD-4851-431C-9407-BC8DB3BD6C69}" destId="{C77338FC-E170-4023-80C1-913D78D83B0A}"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8B5983-7098-4D00-AFEF-9173FA420757}">
      <dsp:nvSpPr>
        <dsp:cNvPr id="0" name=""/>
        <dsp:cNvSpPr/>
      </dsp:nvSpPr>
      <dsp:spPr>
        <a:xfrm>
          <a:off x="2918" y="230678"/>
          <a:ext cx="4486602" cy="899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effectLst/>
              <a:latin typeface="+mn-ea"/>
              <a:cs typeface="Times New Roman" panose="02020603050405020304" pitchFamily="18" charset="0"/>
            </a:rPr>
            <a:t>打上実施責任者</a:t>
          </a:r>
          <a:endParaRPr kumimoji="1" lang="ja-JP" altLang="en-US" sz="2000" kern="1200" dirty="0"/>
        </a:p>
      </dsp:txBody>
      <dsp:txXfrm>
        <a:off x="2918" y="230678"/>
        <a:ext cx="4486602" cy="899998"/>
      </dsp:txXfrm>
    </dsp:sp>
    <dsp:sp modelId="{B8FBB262-8EC1-45E7-A615-C26D4C93DEA8}">
      <dsp:nvSpPr>
        <dsp:cNvPr id="0" name=""/>
        <dsp:cNvSpPr/>
      </dsp:nvSpPr>
      <dsp:spPr>
        <a:xfrm>
          <a:off x="451578" y="1130677"/>
          <a:ext cx="448660" cy="495973"/>
        </a:xfrm>
        <a:custGeom>
          <a:avLst/>
          <a:gdLst/>
          <a:ahLst/>
          <a:cxnLst/>
          <a:rect l="0" t="0" r="0" b="0"/>
          <a:pathLst>
            <a:path>
              <a:moveTo>
                <a:pt x="0" y="0"/>
              </a:moveTo>
              <a:lnTo>
                <a:pt x="0" y="495973"/>
              </a:lnTo>
              <a:lnTo>
                <a:pt x="448660" y="4959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2E6B81-BD1D-42D6-8180-F1D601215FA9}">
      <dsp:nvSpPr>
        <dsp:cNvPr id="0" name=""/>
        <dsp:cNvSpPr/>
      </dsp:nvSpPr>
      <dsp:spPr>
        <a:xfrm>
          <a:off x="900238" y="1206421"/>
          <a:ext cx="4032393" cy="8404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effectLst/>
              <a:latin typeface="+mn-ea"/>
              <a:cs typeface="Times New Roman" panose="02020603050405020304" pitchFamily="18" charset="0"/>
            </a:rPr>
            <a:t>能代市役所　</a:t>
          </a:r>
          <a:r>
            <a:rPr lang="en-US" sz="2000" kern="1200" dirty="0" smtClean="0">
              <a:effectLst/>
              <a:latin typeface="+mn-ea"/>
              <a:cs typeface="Times New Roman" panose="02020603050405020304" pitchFamily="18" charset="0"/>
            </a:rPr>
            <a:t>0185-89-2148</a:t>
          </a:r>
        </a:p>
        <a:p>
          <a:pPr lvl="0" algn="l" defTabSz="889000">
            <a:lnSpc>
              <a:spcPct val="90000"/>
            </a:lnSpc>
            <a:spcBef>
              <a:spcPct val="0"/>
            </a:spcBef>
            <a:spcAft>
              <a:spcPct val="35000"/>
            </a:spcAft>
          </a:pPr>
          <a:r>
            <a:rPr lang="ja-JP" altLang="en-US" sz="2000" kern="1200" dirty="0" smtClean="0">
              <a:effectLst/>
              <a:latin typeface="+mn-ea"/>
              <a:cs typeface="Times New Roman" panose="02020603050405020304" pitchFamily="18" charset="0"/>
            </a:rPr>
            <a:t>本間 将　係長　</a:t>
          </a:r>
          <a:r>
            <a:rPr lang="en-US" altLang="ja-JP" sz="2000" kern="1200" dirty="0" smtClean="0">
              <a:effectLst/>
              <a:latin typeface="+mn-ea"/>
              <a:cs typeface="Times New Roman" panose="02020603050405020304" pitchFamily="18" charset="0"/>
            </a:rPr>
            <a:t>090-2792-2240</a:t>
          </a:r>
          <a:endParaRPr kumimoji="1" lang="ja-JP" altLang="en-US" sz="2000" kern="1200" dirty="0"/>
        </a:p>
      </dsp:txBody>
      <dsp:txXfrm>
        <a:off x="900238" y="1206421"/>
        <a:ext cx="4032393" cy="840457"/>
      </dsp:txXfrm>
    </dsp:sp>
    <dsp:sp modelId="{AF8E7908-CDD9-4BC4-9E44-B47C459B3D28}">
      <dsp:nvSpPr>
        <dsp:cNvPr id="0" name=""/>
        <dsp:cNvSpPr/>
      </dsp:nvSpPr>
      <dsp:spPr>
        <a:xfrm>
          <a:off x="451578" y="1130677"/>
          <a:ext cx="448660" cy="1261945"/>
        </a:xfrm>
        <a:custGeom>
          <a:avLst/>
          <a:gdLst/>
          <a:ahLst/>
          <a:cxnLst/>
          <a:rect l="0" t="0" r="0" b="0"/>
          <a:pathLst>
            <a:path>
              <a:moveTo>
                <a:pt x="0" y="0"/>
              </a:moveTo>
              <a:lnTo>
                <a:pt x="0" y="1261945"/>
              </a:lnTo>
              <a:lnTo>
                <a:pt x="448660" y="12619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3C3937-9CD8-476D-9009-00173DE46616}">
      <dsp:nvSpPr>
        <dsp:cNvPr id="0" name=""/>
        <dsp:cNvSpPr/>
      </dsp:nvSpPr>
      <dsp:spPr>
        <a:xfrm>
          <a:off x="900238" y="2122623"/>
          <a:ext cx="3599999" cy="5399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t>能代警察署　</a:t>
          </a:r>
          <a:r>
            <a:rPr lang="en-US" sz="2000" kern="1200" dirty="0" smtClean="0"/>
            <a:t>0185-52-4311</a:t>
          </a:r>
          <a:endParaRPr kumimoji="1" lang="ja-JP" altLang="en-US" sz="2000" kern="1200" dirty="0"/>
        </a:p>
      </dsp:txBody>
      <dsp:txXfrm>
        <a:off x="900238" y="2122623"/>
        <a:ext cx="3599999" cy="539998"/>
      </dsp:txXfrm>
    </dsp:sp>
    <dsp:sp modelId="{D8D01E4C-FDA5-4C70-AB0A-94D8A74D239D}">
      <dsp:nvSpPr>
        <dsp:cNvPr id="0" name=""/>
        <dsp:cNvSpPr/>
      </dsp:nvSpPr>
      <dsp:spPr>
        <a:xfrm>
          <a:off x="451578" y="1130677"/>
          <a:ext cx="448660" cy="1877688"/>
        </a:xfrm>
        <a:custGeom>
          <a:avLst/>
          <a:gdLst/>
          <a:ahLst/>
          <a:cxnLst/>
          <a:rect l="0" t="0" r="0" b="0"/>
          <a:pathLst>
            <a:path>
              <a:moveTo>
                <a:pt x="0" y="0"/>
              </a:moveTo>
              <a:lnTo>
                <a:pt x="0" y="1877688"/>
              </a:lnTo>
              <a:lnTo>
                <a:pt x="448660" y="18776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EE84D7-567A-4FE8-8548-DBDA1B46CFDC}">
      <dsp:nvSpPr>
        <dsp:cNvPr id="0" name=""/>
        <dsp:cNvSpPr/>
      </dsp:nvSpPr>
      <dsp:spPr>
        <a:xfrm>
          <a:off x="900238" y="2738366"/>
          <a:ext cx="3599999" cy="5399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t>能代消防署　</a:t>
          </a:r>
          <a:r>
            <a:rPr lang="en-US" sz="2000" kern="1200" dirty="0" smtClean="0"/>
            <a:t>0185-52-3311</a:t>
          </a:r>
          <a:endParaRPr kumimoji="1" lang="ja-JP" altLang="en-US" sz="2000" kern="1200" dirty="0"/>
        </a:p>
      </dsp:txBody>
      <dsp:txXfrm>
        <a:off x="900238" y="2738366"/>
        <a:ext cx="3599999" cy="539998"/>
      </dsp:txXfrm>
    </dsp:sp>
    <dsp:sp modelId="{3F6C662F-98F5-403B-8A57-13A8B7FBB3B0}">
      <dsp:nvSpPr>
        <dsp:cNvPr id="0" name=""/>
        <dsp:cNvSpPr/>
      </dsp:nvSpPr>
      <dsp:spPr>
        <a:xfrm>
          <a:off x="451578" y="1130677"/>
          <a:ext cx="448660" cy="2493432"/>
        </a:xfrm>
        <a:custGeom>
          <a:avLst/>
          <a:gdLst/>
          <a:ahLst/>
          <a:cxnLst/>
          <a:rect l="0" t="0" r="0" b="0"/>
          <a:pathLst>
            <a:path>
              <a:moveTo>
                <a:pt x="0" y="0"/>
              </a:moveTo>
              <a:lnTo>
                <a:pt x="0" y="2493432"/>
              </a:lnTo>
              <a:lnTo>
                <a:pt x="448660" y="24934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6313C1-1107-4C65-BBFB-321CA1391B5F}">
      <dsp:nvSpPr>
        <dsp:cNvPr id="0" name=""/>
        <dsp:cNvSpPr/>
      </dsp:nvSpPr>
      <dsp:spPr>
        <a:xfrm>
          <a:off x="900238" y="3354109"/>
          <a:ext cx="4486607" cy="5400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t>航空交通管理センター　</a:t>
          </a:r>
          <a:r>
            <a:rPr lang="en-US" sz="2000" kern="1200" dirty="0" smtClean="0"/>
            <a:t>092-608-8885</a:t>
          </a:r>
          <a:endParaRPr kumimoji="1" lang="ja-JP" altLang="en-US" sz="2000" kern="1200" dirty="0"/>
        </a:p>
      </dsp:txBody>
      <dsp:txXfrm>
        <a:off x="900238" y="3354109"/>
        <a:ext cx="4486607" cy="540001"/>
      </dsp:txXfrm>
    </dsp:sp>
    <dsp:sp modelId="{CD98F01C-0B17-49FE-9CEF-4E4EFDB3C6F1}">
      <dsp:nvSpPr>
        <dsp:cNvPr id="0" name=""/>
        <dsp:cNvSpPr/>
      </dsp:nvSpPr>
      <dsp:spPr>
        <a:xfrm>
          <a:off x="451578" y="1130677"/>
          <a:ext cx="448660" cy="3259406"/>
        </a:xfrm>
        <a:custGeom>
          <a:avLst/>
          <a:gdLst/>
          <a:ahLst/>
          <a:cxnLst/>
          <a:rect l="0" t="0" r="0" b="0"/>
          <a:pathLst>
            <a:path>
              <a:moveTo>
                <a:pt x="0" y="0"/>
              </a:moveTo>
              <a:lnTo>
                <a:pt x="0" y="3259406"/>
              </a:lnTo>
              <a:lnTo>
                <a:pt x="448660" y="32594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7338FC-E170-4023-80C1-913D78D83B0A}">
      <dsp:nvSpPr>
        <dsp:cNvPr id="0" name=""/>
        <dsp:cNvSpPr/>
      </dsp:nvSpPr>
      <dsp:spPr>
        <a:xfrm>
          <a:off x="900238" y="3969854"/>
          <a:ext cx="3599999" cy="8404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t>航空自衛隊加茂分屯基地</a:t>
          </a:r>
          <a:endParaRPr lang="en-US" altLang="ja-JP" sz="2000" kern="1200" dirty="0" smtClean="0"/>
        </a:p>
        <a:p>
          <a:pPr lvl="0" algn="l" defTabSz="889000">
            <a:lnSpc>
              <a:spcPct val="90000"/>
            </a:lnSpc>
            <a:spcBef>
              <a:spcPct val="0"/>
            </a:spcBef>
            <a:spcAft>
              <a:spcPct val="35000"/>
            </a:spcAft>
          </a:pPr>
          <a:r>
            <a:rPr lang="en-US" sz="2000" kern="1200" dirty="0" smtClean="0"/>
            <a:t>0185-33-3030</a:t>
          </a:r>
          <a:endParaRPr kumimoji="1" lang="ja-JP" altLang="en-US" sz="2000" kern="1200" dirty="0"/>
        </a:p>
      </dsp:txBody>
      <dsp:txXfrm>
        <a:off x="900238" y="3969854"/>
        <a:ext cx="3599999" cy="8404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8B5983-7098-4D00-AFEF-9173FA420757}">
      <dsp:nvSpPr>
        <dsp:cNvPr id="0" name=""/>
        <dsp:cNvSpPr/>
      </dsp:nvSpPr>
      <dsp:spPr>
        <a:xfrm>
          <a:off x="298474" y="1446"/>
          <a:ext cx="2987999" cy="1114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effectLst/>
              <a:latin typeface="+mn-ea"/>
              <a:cs typeface="Times New Roman" panose="02020603050405020304" pitchFamily="18" charset="0"/>
            </a:rPr>
            <a:t>打上</a:t>
          </a:r>
          <a:r>
            <a:rPr lang="ja-JP" altLang="en-US" sz="2000" kern="1200" dirty="0" smtClean="0">
              <a:effectLst/>
              <a:latin typeface="+mn-ea"/>
              <a:cs typeface="Times New Roman" panose="02020603050405020304" pitchFamily="18" charset="0"/>
            </a:rPr>
            <a:t>管理</a:t>
          </a:r>
          <a:r>
            <a:rPr lang="ja-JP" sz="2000" kern="1200" dirty="0" smtClean="0">
              <a:effectLst/>
              <a:latin typeface="+mn-ea"/>
              <a:cs typeface="Times New Roman" panose="02020603050405020304" pitchFamily="18" charset="0"/>
            </a:rPr>
            <a:t>責任者</a:t>
          </a:r>
          <a:endParaRPr kumimoji="1" lang="ja-JP" altLang="en-US" sz="2000" kern="1200" dirty="0"/>
        </a:p>
      </dsp:txBody>
      <dsp:txXfrm>
        <a:off x="298474" y="1446"/>
        <a:ext cx="2987999" cy="1114394"/>
      </dsp:txXfrm>
    </dsp:sp>
    <dsp:sp modelId="{B8FBB262-8EC1-45E7-A615-C26D4C93DEA8}">
      <dsp:nvSpPr>
        <dsp:cNvPr id="0" name=""/>
        <dsp:cNvSpPr/>
      </dsp:nvSpPr>
      <dsp:spPr>
        <a:xfrm>
          <a:off x="597274" y="1115841"/>
          <a:ext cx="298799" cy="339100"/>
        </a:xfrm>
        <a:custGeom>
          <a:avLst/>
          <a:gdLst/>
          <a:ahLst/>
          <a:cxnLst/>
          <a:rect l="0" t="0" r="0" b="0"/>
          <a:pathLst>
            <a:path>
              <a:moveTo>
                <a:pt x="0" y="0"/>
              </a:moveTo>
              <a:lnTo>
                <a:pt x="0" y="339100"/>
              </a:lnTo>
              <a:lnTo>
                <a:pt x="298799" y="339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2E6B81-BD1D-42D6-8180-F1D601215FA9}">
      <dsp:nvSpPr>
        <dsp:cNvPr id="0" name=""/>
        <dsp:cNvSpPr/>
      </dsp:nvSpPr>
      <dsp:spPr>
        <a:xfrm>
          <a:off x="896073" y="1216273"/>
          <a:ext cx="2160225" cy="4773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kumimoji="1" lang="ja-JP" altLang="en-US" sz="2000" kern="1200" dirty="0" smtClean="0">
              <a:solidFill>
                <a:srgbClr val="FF0000"/>
              </a:solidFill>
            </a:rPr>
            <a:t>警察署　１１０</a:t>
          </a:r>
          <a:endParaRPr kumimoji="1" lang="ja-JP" altLang="en-US" sz="2000" kern="1200" dirty="0">
            <a:solidFill>
              <a:srgbClr val="FF0000"/>
            </a:solidFill>
          </a:endParaRPr>
        </a:p>
      </dsp:txBody>
      <dsp:txXfrm>
        <a:off x="896073" y="1216273"/>
        <a:ext cx="2160225" cy="477337"/>
      </dsp:txXfrm>
    </dsp:sp>
    <dsp:sp modelId="{AF8E7908-CDD9-4BC4-9E44-B47C459B3D28}">
      <dsp:nvSpPr>
        <dsp:cNvPr id="0" name=""/>
        <dsp:cNvSpPr/>
      </dsp:nvSpPr>
      <dsp:spPr>
        <a:xfrm>
          <a:off x="597274" y="1115841"/>
          <a:ext cx="298799" cy="916870"/>
        </a:xfrm>
        <a:custGeom>
          <a:avLst/>
          <a:gdLst/>
          <a:ahLst/>
          <a:cxnLst/>
          <a:rect l="0" t="0" r="0" b="0"/>
          <a:pathLst>
            <a:path>
              <a:moveTo>
                <a:pt x="0" y="0"/>
              </a:moveTo>
              <a:lnTo>
                <a:pt x="0" y="916870"/>
              </a:lnTo>
              <a:lnTo>
                <a:pt x="298799" y="9168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3C3937-9CD8-476D-9009-00173DE46616}">
      <dsp:nvSpPr>
        <dsp:cNvPr id="0" name=""/>
        <dsp:cNvSpPr/>
      </dsp:nvSpPr>
      <dsp:spPr>
        <a:xfrm>
          <a:off x="896073" y="1794043"/>
          <a:ext cx="2160225" cy="4773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kumimoji="1" lang="ja-JP" altLang="en-US" sz="2000" kern="1200" dirty="0" smtClean="0">
              <a:solidFill>
                <a:srgbClr val="FF0000"/>
              </a:solidFill>
            </a:rPr>
            <a:t>消防・救急　１１９</a:t>
          </a:r>
          <a:endParaRPr kumimoji="1" lang="ja-JP" altLang="en-US" sz="2000" kern="1200" dirty="0">
            <a:solidFill>
              <a:srgbClr val="FF0000"/>
            </a:solidFill>
          </a:endParaRPr>
        </a:p>
      </dsp:txBody>
      <dsp:txXfrm>
        <a:off x="896073" y="1794043"/>
        <a:ext cx="2160225" cy="477337"/>
      </dsp:txXfrm>
    </dsp:sp>
    <dsp:sp modelId="{D8D01E4C-FDA5-4C70-AB0A-94D8A74D239D}">
      <dsp:nvSpPr>
        <dsp:cNvPr id="0" name=""/>
        <dsp:cNvSpPr/>
      </dsp:nvSpPr>
      <dsp:spPr>
        <a:xfrm>
          <a:off x="597274" y="1115841"/>
          <a:ext cx="298799" cy="1441658"/>
        </a:xfrm>
        <a:custGeom>
          <a:avLst/>
          <a:gdLst/>
          <a:ahLst/>
          <a:cxnLst/>
          <a:rect l="0" t="0" r="0" b="0"/>
          <a:pathLst>
            <a:path>
              <a:moveTo>
                <a:pt x="0" y="0"/>
              </a:moveTo>
              <a:lnTo>
                <a:pt x="0" y="1441658"/>
              </a:lnTo>
              <a:lnTo>
                <a:pt x="298799" y="14416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EE84D7-567A-4FE8-8548-DBDA1B46CFDC}">
      <dsp:nvSpPr>
        <dsp:cNvPr id="0" name=""/>
        <dsp:cNvSpPr/>
      </dsp:nvSpPr>
      <dsp:spPr>
        <a:xfrm>
          <a:off x="896073" y="2371813"/>
          <a:ext cx="5400559" cy="3713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effectLst/>
              <a:latin typeface="+mn-ea"/>
              <a:cs typeface="Times New Roman" panose="02020603050405020304" pitchFamily="18" charset="0"/>
            </a:rPr>
            <a:t>能代市役所</a:t>
          </a:r>
          <a:r>
            <a:rPr lang="ja-JP" altLang="en-US" sz="2000" kern="1200" dirty="0" smtClean="0">
              <a:effectLst/>
              <a:latin typeface="+mn-ea"/>
              <a:cs typeface="Times New Roman" panose="02020603050405020304" pitchFamily="18" charset="0"/>
            </a:rPr>
            <a:t>　本間 将　係長　</a:t>
          </a:r>
          <a:r>
            <a:rPr lang="en-US" altLang="ja-JP" sz="2000" kern="1200" dirty="0" smtClean="0">
              <a:effectLst/>
              <a:latin typeface="+mn-ea"/>
              <a:cs typeface="Times New Roman" panose="02020603050405020304" pitchFamily="18" charset="0"/>
            </a:rPr>
            <a:t>090-2792-2240</a:t>
          </a:r>
          <a:endParaRPr kumimoji="1" lang="ja-JP" altLang="en-US" sz="2000" kern="1200" dirty="0"/>
        </a:p>
      </dsp:txBody>
      <dsp:txXfrm>
        <a:off x="896073" y="2371813"/>
        <a:ext cx="5400559" cy="371373"/>
      </dsp:txXfrm>
    </dsp:sp>
    <dsp:sp modelId="{3F6C662F-98F5-403B-8A57-13A8B7FBB3B0}">
      <dsp:nvSpPr>
        <dsp:cNvPr id="0" name=""/>
        <dsp:cNvSpPr/>
      </dsp:nvSpPr>
      <dsp:spPr>
        <a:xfrm>
          <a:off x="597274" y="1115841"/>
          <a:ext cx="298799" cy="2377681"/>
        </a:xfrm>
        <a:custGeom>
          <a:avLst/>
          <a:gdLst/>
          <a:ahLst/>
          <a:cxnLst/>
          <a:rect l="0" t="0" r="0" b="0"/>
          <a:pathLst>
            <a:path>
              <a:moveTo>
                <a:pt x="0" y="0"/>
              </a:moveTo>
              <a:lnTo>
                <a:pt x="0" y="2377681"/>
              </a:lnTo>
              <a:lnTo>
                <a:pt x="298799" y="2377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6313C1-1107-4C65-BBFB-321CA1391B5F}">
      <dsp:nvSpPr>
        <dsp:cNvPr id="0" name=""/>
        <dsp:cNvSpPr/>
      </dsp:nvSpPr>
      <dsp:spPr>
        <a:xfrm>
          <a:off x="896073" y="2843618"/>
          <a:ext cx="5400559" cy="12998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t>黒岡自治会　小川</a:t>
          </a:r>
          <a:r>
            <a:rPr lang="en-US" altLang="ja-JP" sz="2000" kern="1200" dirty="0" smtClean="0"/>
            <a:t> </a:t>
          </a:r>
          <a:r>
            <a:rPr lang="ja-JP" sz="2000" kern="1200" dirty="0" smtClean="0"/>
            <a:t>繁</a:t>
          </a:r>
          <a:r>
            <a:rPr lang="ja-JP" altLang="en-US" sz="2000" kern="1200" dirty="0" smtClean="0"/>
            <a:t>　</a:t>
          </a:r>
          <a:r>
            <a:rPr lang="ja-JP" sz="2000" kern="1200" dirty="0" smtClean="0"/>
            <a:t>会長　</a:t>
          </a:r>
          <a:r>
            <a:rPr lang="en-US" sz="2000" kern="1200" dirty="0" smtClean="0"/>
            <a:t>0185-55-1853</a:t>
          </a:r>
          <a:endParaRPr lang="ja-JP" sz="2000" kern="1200" dirty="0" smtClean="0"/>
        </a:p>
        <a:p>
          <a:pPr lvl="0" algn="l" defTabSz="889000">
            <a:lnSpc>
              <a:spcPct val="90000"/>
            </a:lnSpc>
            <a:spcBef>
              <a:spcPct val="0"/>
            </a:spcBef>
            <a:spcAft>
              <a:spcPct val="35000"/>
            </a:spcAft>
          </a:pPr>
          <a:r>
            <a:rPr lang="ja-JP" sz="2000" kern="1200" dirty="0" smtClean="0"/>
            <a:t>浜浅内自治会</a:t>
          </a:r>
          <a:r>
            <a:rPr lang="ja-JP" altLang="en-US" sz="2000" kern="1200" dirty="0" smtClean="0"/>
            <a:t>　</a:t>
          </a:r>
          <a:r>
            <a:rPr lang="ja-JP" sz="2000" kern="1200" dirty="0" smtClean="0"/>
            <a:t>平川</a:t>
          </a:r>
          <a:r>
            <a:rPr lang="en-US" altLang="ja-JP" sz="2000" kern="1200" dirty="0" smtClean="0"/>
            <a:t> </a:t>
          </a:r>
          <a:r>
            <a:rPr lang="ja-JP" sz="2000" kern="1200" dirty="0" smtClean="0"/>
            <a:t>宏　会長</a:t>
          </a:r>
          <a:r>
            <a:rPr lang="ja-JP" altLang="en-US" sz="2000" kern="1200" dirty="0" smtClean="0"/>
            <a:t>　</a:t>
          </a:r>
          <a:r>
            <a:rPr lang="en-US" sz="2000" kern="1200" dirty="0" smtClean="0"/>
            <a:t>0185-54-3029</a:t>
          </a:r>
          <a:endParaRPr lang="ja-JP" sz="2000" kern="1200" dirty="0" smtClean="0"/>
        </a:p>
        <a:p>
          <a:pPr lvl="0" algn="l" defTabSz="889000">
            <a:lnSpc>
              <a:spcPct val="90000"/>
            </a:lnSpc>
            <a:spcBef>
              <a:spcPct val="0"/>
            </a:spcBef>
            <a:spcAft>
              <a:spcPct val="35000"/>
            </a:spcAft>
          </a:pPr>
          <a:r>
            <a:rPr lang="ja-JP" sz="2000" kern="1200" dirty="0" smtClean="0"/>
            <a:t>茨嶋山自治会　山條</a:t>
          </a:r>
          <a:r>
            <a:rPr lang="en-US" altLang="ja-JP" sz="2000" kern="1200" dirty="0" smtClean="0"/>
            <a:t> </a:t>
          </a:r>
          <a:r>
            <a:rPr lang="ja-JP" sz="2000" kern="1200" dirty="0" smtClean="0"/>
            <a:t>広</a:t>
          </a:r>
          <a:r>
            <a:rPr lang="ja-JP" altLang="en-US" sz="2000" kern="1200" dirty="0" smtClean="0"/>
            <a:t>　</a:t>
          </a:r>
          <a:r>
            <a:rPr lang="ja-JP" sz="2000" kern="1200" dirty="0" smtClean="0"/>
            <a:t>会長</a:t>
          </a:r>
          <a:r>
            <a:rPr lang="ja-JP" altLang="en-US" sz="2000" kern="1200" dirty="0" smtClean="0"/>
            <a:t>　</a:t>
          </a:r>
          <a:r>
            <a:rPr lang="en-US" sz="2000" kern="1200" dirty="0" smtClean="0"/>
            <a:t>0185-52-2791</a:t>
          </a:r>
          <a:endParaRPr kumimoji="1" lang="ja-JP" altLang="en-US" sz="2000" kern="1200" dirty="0"/>
        </a:p>
      </dsp:txBody>
      <dsp:txXfrm>
        <a:off x="896073" y="2843618"/>
        <a:ext cx="5400559" cy="1299808"/>
      </dsp:txXfrm>
    </dsp:sp>
    <dsp:sp modelId="{CD98F01C-0B17-49FE-9CEF-4E4EFDB3C6F1}">
      <dsp:nvSpPr>
        <dsp:cNvPr id="0" name=""/>
        <dsp:cNvSpPr/>
      </dsp:nvSpPr>
      <dsp:spPr>
        <a:xfrm>
          <a:off x="597274" y="1115841"/>
          <a:ext cx="298799" cy="4056452"/>
        </a:xfrm>
        <a:custGeom>
          <a:avLst/>
          <a:gdLst/>
          <a:ahLst/>
          <a:cxnLst/>
          <a:rect l="0" t="0" r="0" b="0"/>
          <a:pathLst>
            <a:path>
              <a:moveTo>
                <a:pt x="0" y="0"/>
              </a:moveTo>
              <a:lnTo>
                <a:pt x="0" y="4056452"/>
              </a:lnTo>
              <a:lnTo>
                <a:pt x="298799" y="40564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7338FC-E170-4023-80C1-913D78D83B0A}">
      <dsp:nvSpPr>
        <dsp:cNvPr id="0" name=""/>
        <dsp:cNvSpPr/>
      </dsp:nvSpPr>
      <dsp:spPr>
        <a:xfrm>
          <a:off x="896073" y="4243859"/>
          <a:ext cx="5400559" cy="1856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ja-JP" sz="2000" kern="1200" dirty="0" smtClean="0"/>
            <a:t>東北自然エネルギー株式会社　能代事業所</a:t>
          </a:r>
        </a:p>
        <a:p>
          <a:pPr lvl="0" algn="l" defTabSz="889000">
            <a:lnSpc>
              <a:spcPct val="90000"/>
            </a:lnSpc>
            <a:spcBef>
              <a:spcPct val="0"/>
            </a:spcBef>
            <a:spcAft>
              <a:spcPct val="35000"/>
            </a:spcAft>
          </a:pPr>
          <a:r>
            <a:rPr lang="ja-JP" sz="2000" kern="1200" dirty="0" smtClean="0"/>
            <a:t>工藤 隆</a:t>
          </a:r>
          <a:r>
            <a:rPr lang="ja-JP" altLang="en-US" sz="2000" kern="1200" dirty="0" smtClean="0"/>
            <a:t>　所長</a:t>
          </a:r>
          <a:r>
            <a:rPr lang="ja-JP" sz="2000" kern="1200" dirty="0" smtClean="0"/>
            <a:t>　</a:t>
          </a:r>
          <a:r>
            <a:rPr lang="en-US" sz="2000" kern="1200" dirty="0" smtClean="0"/>
            <a:t>090-8787-9568</a:t>
          </a:r>
          <a:endParaRPr lang="ja-JP" sz="2000" kern="1200" dirty="0" smtClean="0"/>
        </a:p>
        <a:p>
          <a:pPr lvl="0" algn="l" defTabSz="889000">
            <a:lnSpc>
              <a:spcPct val="90000"/>
            </a:lnSpc>
            <a:spcBef>
              <a:spcPct val="0"/>
            </a:spcBef>
            <a:spcAft>
              <a:spcPct val="35000"/>
            </a:spcAft>
          </a:pPr>
          <a:r>
            <a:rPr lang="ja-JP" sz="2000" kern="1200" dirty="0" smtClean="0"/>
            <a:t>松橋 進　</a:t>
          </a:r>
          <a:r>
            <a:rPr lang="ja-JP" altLang="en-US" sz="2000" kern="1200" dirty="0" smtClean="0"/>
            <a:t>主査　</a:t>
          </a:r>
          <a:r>
            <a:rPr lang="en-US" sz="2000" kern="1200" dirty="0" smtClean="0"/>
            <a:t>090-4043-2672</a:t>
          </a:r>
          <a:endParaRPr lang="ja-JP" sz="2000" kern="1200" dirty="0" smtClean="0"/>
        </a:p>
        <a:p>
          <a:pPr lvl="0" algn="l" defTabSz="889000">
            <a:lnSpc>
              <a:spcPct val="90000"/>
            </a:lnSpc>
            <a:spcBef>
              <a:spcPct val="0"/>
            </a:spcBef>
            <a:spcAft>
              <a:spcPct val="35000"/>
            </a:spcAft>
          </a:pPr>
          <a:r>
            <a:rPr lang="ja-JP" sz="2000" kern="1200" dirty="0" smtClean="0"/>
            <a:t>事業所　</a:t>
          </a:r>
          <a:r>
            <a:rPr lang="en-US" sz="2000" kern="1200" dirty="0" smtClean="0"/>
            <a:t>0185-89-1865</a:t>
          </a:r>
          <a:endParaRPr kumimoji="1" lang="ja-JP" altLang="en-US" sz="2000" kern="1200" dirty="0"/>
        </a:p>
      </dsp:txBody>
      <dsp:txXfrm>
        <a:off x="896073" y="4243859"/>
        <a:ext cx="5400559" cy="18568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4998" cy="356198"/>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6" y="1"/>
            <a:ext cx="4434998" cy="356198"/>
          </a:xfrm>
          <a:prstGeom prst="rect">
            <a:avLst/>
          </a:prstGeom>
        </p:spPr>
        <p:txBody>
          <a:bodyPr vert="horz" lIns="94640" tIns="47320" rIns="94640" bIns="473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6743104"/>
            <a:ext cx="4434998" cy="356197"/>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6" y="6743104"/>
            <a:ext cx="4434998" cy="356197"/>
          </a:xfrm>
          <a:prstGeom prst="rect">
            <a:avLst/>
          </a:prstGeom>
        </p:spPr>
        <p:txBody>
          <a:bodyPr vert="horz" lIns="94640" tIns="47320" rIns="94640" bIns="47320" rtlCol="0" anchor="b"/>
          <a:lstStyle>
            <a:lvl1pPr algn="r">
              <a:defRPr sz="1200"/>
            </a:lvl1pPr>
          </a:lstStyle>
          <a:p>
            <a:fld id="{5384D287-D109-417E-B749-DB9EFA784472}" type="slidenum">
              <a:rPr kumimoji="1" lang="ja-JP" altLang="en-US" smtClean="0"/>
              <a:pPr/>
              <a:t>&lt;#&gt;</a:t>
            </a:fld>
            <a:endParaRPr kumimoji="1" lang="ja-JP" altLang="en-US"/>
          </a:p>
        </p:txBody>
      </p:sp>
    </p:spTree>
    <p:extLst>
      <p:ext uri="{BB962C8B-B14F-4D97-AF65-F5344CB8AC3E}">
        <p14:creationId xmlns="" xmlns:p14="http://schemas.microsoft.com/office/powerpoint/2010/main" val="36358179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836" cy="355959"/>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6508" y="0"/>
            <a:ext cx="4436470" cy="355959"/>
          </a:xfrm>
          <a:prstGeom prst="rect">
            <a:avLst/>
          </a:prstGeom>
        </p:spPr>
        <p:txBody>
          <a:bodyPr vert="horz" lIns="94640" tIns="47320" rIns="94640" bIns="473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3521075" y="887413"/>
            <a:ext cx="3192463" cy="2395537"/>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1023298" y="3417200"/>
            <a:ext cx="8188017" cy="2794687"/>
          </a:xfrm>
          <a:prstGeom prst="rect">
            <a:avLst/>
          </a:prstGeom>
        </p:spPr>
        <p:txBody>
          <a:bodyPr vert="horz" lIns="94640" tIns="47320" rIns="94640" bIns="473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743342"/>
            <a:ext cx="4434836" cy="355958"/>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6508" y="6743342"/>
            <a:ext cx="4436470" cy="355958"/>
          </a:xfrm>
          <a:prstGeom prst="rect">
            <a:avLst/>
          </a:prstGeom>
        </p:spPr>
        <p:txBody>
          <a:bodyPr vert="horz" lIns="94640" tIns="47320" rIns="94640" bIns="47320" rtlCol="0" anchor="b"/>
          <a:lstStyle>
            <a:lvl1pPr algn="r">
              <a:defRPr sz="1200"/>
            </a:lvl1pPr>
          </a:lstStyle>
          <a:p>
            <a:fld id="{87DE69FB-9CFE-4807-834C-5107C090303A}" type="slidenum">
              <a:rPr kumimoji="1" lang="ja-JP" altLang="en-US" smtClean="0"/>
              <a:pPr/>
              <a:t>&lt;#&gt;</a:t>
            </a:fld>
            <a:endParaRPr kumimoji="1" lang="ja-JP" altLang="en-US"/>
          </a:p>
        </p:txBody>
      </p:sp>
    </p:spTree>
    <p:extLst>
      <p:ext uri="{BB962C8B-B14F-4D97-AF65-F5344CB8AC3E}">
        <p14:creationId xmlns="" xmlns:p14="http://schemas.microsoft.com/office/powerpoint/2010/main" val="376086526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333163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215027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46432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117723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54514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278588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299444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244894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328209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301232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8D73567-F819-42D4-ADC6-29DB0F7A5CA5}" type="datetimeFigureOut">
              <a:rPr kumimoji="1" lang="ja-JP" altLang="en-US" smtClean="0"/>
              <a:pPr/>
              <a:t>2019/1/4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367737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73567-F819-42D4-ADC6-29DB0F7A5CA5}" type="datetimeFigureOut">
              <a:rPr kumimoji="1" lang="ja-JP" altLang="en-US" smtClean="0"/>
              <a:pPr/>
              <a:t>2019/1/4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55532-A5D8-419A-948F-ADFB4E21715D}" type="slidenum">
              <a:rPr kumimoji="1" lang="ja-JP" altLang="en-US" smtClean="0"/>
              <a:pPr/>
              <a:t>&lt;#&gt;</a:t>
            </a:fld>
            <a:endParaRPr kumimoji="1" lang="ja-JP" altLang="en-US"/>
          </a:p>
        </p:txBody>
      </p:sp>
    </p:spTree>
    <p:extLst>
      <p:ext uri="{BB962C8B-B14F-4D97-AF65-F5344CB8AC3E}">
        <p14:creationId xmlns="" xmlns:p14="http://schemas.microsoft.com/office/powerpoint/2010/main" val="4090979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a.wikipedia.org/wiki/IEC" TargetMode="External"/><Relationship Id="rId2" Type="http://schemas.openxmlformats.org/officeDocument/2006/relationships/hyperlink" Target="https://ja.wikipedia.org/wiki/IS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安全教育</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title"/>
          </p:nvPr>
        </p:nvSpPr>
        <p:spPr/>
        <p:txBody>
          <a:bodyPr/>
          <a:lstStyle/>
          <a:p>
            <a:r>
              <a:rPr lang="ja-JP" altLang="en-US" smtClean="0"/>
              <a:t>宇宙教育における安全管理</a:t>
            </a:r>
          </a:p>
        </p:txBody>
      </p:sp>
      <p:sp>
        <p:nvSpPr>
          <p:cNvPr id="47107" name="コンテンツ プレースホルダ 4"/>
          <p:cNvSpPr>
            <a:spLocks noGrp="1"/>
          </p:cNvSpPr>
          <p:nvPr>
            <p:ph idx="1"/>
          </p:nvPr>
        </p:nvSpPr>
        <p:spPr>
          <a:xfrm>
            <a:off x="457200" y="1357313"/>
            <a:ext cx="8229600" cy="4525962"/>
          </a:xfrm>
        </p:spPr>
        <p:txBody>
          <a:bodyPr/>
          <a:lstStyle/>
          <a:p>
            <a:r>
              <a:rPr lang="ja-JP" altLang="en-US" smtClean="0"/>
              <a:t>新しいチャレンジを行う「宇宙」教育においては、「安全」な実験を行うための規則が完全に整備されているわけでは無い。</a:t>
            </a:r>
            <a:r>
              <a:rPr lang="en-US" altLang="ja-JP" smtClean="0"/>
              <a:t/>
            </a:r>
            <a:br>
              <a:rPr lang="en-US" altLang="ja-JP" smtClean="0"/>
            </a:br>
            <a:r>
              <a:rPr lang="ja-JP" altLang="en-US" smtClean="0"/>
              <a:t>（体育館を借りる　≠　打上実験場を借りる）</a:t>
            </a:r>
            <a:endParaRPr lang="en-US" altLang="ja-JP" smtClean="0"/>
          </a:p>
          <a:p>
            <a:r>
              <a:rPr lang="ja-JP" altLang="en-US" smtClean="0"/>
              <a:t>何を持って「安全」とするのか、何が「安全」な状態を作り出すのが、実験実施者が自ら検討し、地元の方々 </a:t>
            </a:r>
            <a:r>
              <a:rPr lang="en-US" altLang="ja-JP" smtClean="0"/>
              <a:t>/ </a:t>
            </a:r>
            <a:r>
              <a:rPr lang="ja-JP" altLang="en-US" smtClean="0"/>
              <a:t>関係機関と十分な議論を行い確立しなければならない。</a:t>
            </a:r>
            <a:endParaRPr lang="en-US" altLang="ja-JP" smtClean="0"/>
          </a:p>
          <a:p>
            <a:r>
              <a:rPr lang="ja-JP" altLang="en-US" smtClean="0"/>
              <a:t>ルールを定めて安心しない。ルールが定められた理由も理解し、変化に対応すること</a:t>
            </a:r>
            <a:endParaRPr lang="en-US" altLang="ja-JP" smtClean="0"/>
          </a:p>
          <a:p>
            <a:endParaRPr lang="ja-JP"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技術的な面からの安全</a:t>
            </a:r>
            <a:endParaRPr kumimoji="1" lang="ja-JP" altLang="en-US" dirty="0"/>
          </a:p>
        </p:txBody>
      </p:sp>
      <p:sp>
        <p:nvSpPr>
          <p:cNvPr id="3" name="コンテンツ プレースホルダー 2"/>
          <p:cNvSpPr>
            <a:spLocks noGrp="1"/>
          </p:cNvSpPr>
          <p:nvPr>
            <p:ph idx="1"/>
          </p:nvPr>
        </p:nvSpPr>
        <p:spPr>
          <a:xfrm>
            <a:off x="314325" y="1847242"/>
            <a:ext cx="8515350" cy="4351338"/>
          </a:xfrm>
        </p:spPr>
        <p:txBody>
          <a:bodyPr>
            <a:noAutofit/>
          </a:bodyPr>
          <a:lstStyle/>
          <a:p>
            <a:pPr>
              <a:lnSpc>
                <a:spcPct val="120000"/>
              </a:lnSpc>
            </a:pPr>
            <a:r>
              <a:rPr lang="ja-JP" altLang="en-US" sz="2400" dirty="0"/>
              <a:t>安全と</a:t>
            </a:r>
            <a:r>
              <a:rPr lang="ja-JP" altLang="en-US" sz="2400" dirty="0" smtClean="0"/>
              <a:t>は許容</a:t>
            </a:r>
            <a:r>
              <a:rPr lang="ja-JP" altLang="en-US" sz="2400" dirty="0"/>
              <a:t>できないリスクがない</a:t>
            </a:r>
            <a:r>
              <a:rPr lang="ja-JP" altLang="en-US" sz="2400" dirty="0" smtClean="0"/>
              <a:t>こと</a:t>
            </a:r>
            <a:endParaRPr lang="en-US" altLang="ja-JP" sz="2400" dirty="0" smtClean="0"/>
          </a:p>
          <a:p>
            <a:pPr>
              <a:lnSpc>
                <a:spcPct val="120000"/>
              </a:lnSpc>
            </a:pPr>
            <a:r>
              <a:rPr lang="ja-JP" altLang="en-US" sz="2400" dirty="0" smtClean="0"/>
              <a:t>許容</a:t>
            </a:r>
            <a:r>
              <a:rPr lang="ja-JP" altLang="en-US" sz="2400" dirty="0"/>
              <a:t>可能な</a:t>
            </a:r>
            <a:r>
              <a:rPr lang="ja-JP" altLang="en-US" sz="2400" dirty="0" smtClean="0"/>
              <a:t>リスクは、その</a:t>
            </a:r>
            <a:r>
              <a:rPr lang="ja-JP" altLang="en-US" sz="2400" dirty="0"/>
              <a:t>時代の社会の価値観に基づき、特定の（所与の）コンテキストにおいて受け入れられている水準のリスク</a:t>
            </a:r>
            <a:r>
              <a:rPr lang="ja-JP" altLang="en-US" sz="2400" dirty="0" smtClean="0"/>
              <a:t>）</a:t>
            </a:r>
            <a:endParaRPr lang="en-US" altLang="ja-JP" sz="2400" dirty="0" smtClean="0"/>
          </a:p>
          <a:p>
            <a:pPr>
              <a:lnSpc>
                <a:spcPct val="120000"/>
              </a:lnSpc>
            </a:pPr>
            <a:r>
              <a:rPr lang="ja-JP" altLang="en-US" sz="2400" dirty="0" smtClean="0"/>
              <a:t>リスクとは</a:t>
            </a:r>
            <a:r>
              <a:rPr lang="ja-JP" altLang="en-US" sz="2400" dirty="0"/>
              <a:t>「危害の発生確率及びその危害の程度の組合せ</a:t>
            </a:r>
            <a:r>
              <a:rPr lang="ja-JP" altLang="en-US" sz="2400" dirty="0" smtClean="0"/>
              <a:t>」</a:t>
            </a:r>
            <a:endParaRPr lang="en-US" altLang="ja-JP" sz="2400" dirty="0" smtClean="0"/>
          </a:p>
          <a:p>
            <a:pPr>
              <a:lnSpc>
                <a:spcPct val="120000"/>
              </a:lnSpc>
            </a:pPr>
            <a:r>
              <a:rPr lang="ja-JP" altLang="en-US" sz="2400" dirty="0" smtClean="0"/>
              <a:t>危害</a:t>
            </a:r>
            <a:r>
              <a:rPr lang="ja-JP" altLang="en-US" sz="2400" dirty="0"/>
              <a:t> </a:t>
            </a:r>
            <a:r>
              <a:rPr lang="en-US" altLang="ja-JP" sz="2400" dirty="0" smtClean="0"/>
              <a:t> </a:t>
            </a:r>
            <a:r>
              <a:rPr lang="ja-JP" altLang="en-US" sz="2400" dirty="0"/>
              <a:t>は、「人の受ける身体的傷害若しくは健康傷害，又は財産若しくは環境の受ける害</a:t>
            </a:r>
            <a:r>
              <a:rPr lang="ja-JP" altLang="en-US" sz="2400" dirty="0" smtClean="0"/>
              <a:t>」</a:t>
            </a:r>
            <a:endParaRPr lang="ja-JP" altLang="en-US" sz="1800" dirty="0"/>
          </a:p>
          <a:p>
            <a:endParaRPr kumimoji="1" lang="ja-JP" altLang="en-US" sz="2400" dirty="0"/>
          </a:p>
        </p:txBody>
      </p:sp>
      <p:sp>
        <p:nvSpPr>
          <p:cNvPr id="4" name="正方形/長方形 3"/>
          <p:cNvSpPr/>
          <p:nvPr/>
        </p:nvSpPr>
        <p:spPr>
          <a:xfrm>
            <a:off x="4074160" y="6367195"/>
            <a:ext cx="5069840" cy="369332"/>
          </a:xfrm>
          <a:prstGeom prst="rect">
            <a:avLst/>
          </a:prstGeom>
        </p:spPr>
        <p:txBody>
          <a:bodyPr wrap="square">
            <a:spAutoFit/>
          </a:bodyPr>
          <a:lstStyle/>
          <a:p>
            <a:r>
              <a:rPr lang="ja-JP" altLang="en-US" dirty="0">
                <a:solidFill>
                  <a:srgbClr val="222222"/>
                </a:solidFill>
                <a:latin typeface="Arial" panose="020B0604020202020204" pitchFamily="34" charset="0"/>
              </a:rPr>
              <a:t>国際基本安全規格　（</a:t>
            </a:r>
            <a:r>
              <a:rPr lang="en-US" altLang="ja-JP" dirty="0">
                <a:solidFill>
                  <a:srgbClr val="0B0080"/>
                </a:solidFill>
                <a:latin typeface="Arial" panose="020B0604020202020204" pitchFamily="34" charset="0"/>
                <a:hlinkClick r:id="rId2" tooltip="ISO"/>
              </a:rPr>
              <a:t>ISO</a:t>
            </a:r>
            <a:r>
              <a:rPr lang="en-US" altLang="ja-JP" dirty="0">
                <a:solidFill>
                  <a:srgbClr val="222222"/>
                </a:solidFill>
                <a:latin typeface="Arial" panose="020B0604020202020204" pitchFamily="34" charset="0"/>
              </a:rPr>
              <a:t>/</a:t>
            </a:r>
            <a:r>
              <a:rPr lang="en-US" altLang="ja-JP" dirty="0">
                <a:solidFill>
                  <a:srgbClr val="0B0080"/>
                </a:solidFill>
                <a:latin typeface="Arial" panose="020B0604020202020204" pitchFamily="34" charset="0"/>
                <a:hlinkClick r:id="rId3" tooltip="IEC"/>
              </a:rPr>
              <a:t>IEC</a:t>
            </a:r>
            <a:r>
              <a:rPr lang="en-US" altLang="ja-JP" dirty="0">
                <a:solidFill>
                  <a:srgbClr val="222222"/>
                </a:solidFill>
                <a:latin typeface="Arial" panose="020B0604020202020204" pitchFamily="34" charset="0"/>
              </a:rPr>
              <a:t> GUIDE 51:2014</a:t>
            </a:r>
            <a:r>
              <a:rPr lang="ja-JP" altLang="en-US" dirty="0">
                <a:solidFill>
                  <a:srgbClr val="222222"/>
                </a:solidFill>
                <a:latin typeface="Arial" panose="020B0604020202020204" pitchFamily="34" charset="0"/>
              </a:rPr>
              <a:t>）</a:t>
            </a:r>
            <a:endParaRPr lang="ja-JP" altLang="en-US" dirty="0"/>
          </a:p>
        </p:txBody>
      </p:sp>
    </p:spTree>
    <p:extLst>
      <p:ext uri="{BB962C8B-B14F-4D97-AF65-F5344CB8AC3E}">
        <p14:creationId xmlns="" xmlns:p14="http://schemas.microsoft.com/office/powerpoint/2010/main" val="2806248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ロケットの安全基準</a:t>
            </a:r>
            <a:endParaRPr kumimoji="1" lang="ja-JP" altLang="en-US" dirty="0"/>
          </a:p>
        </p:txBody>
      </p:sp>
      <p:sp>
        <p:nvSpPr>
          <p:cNvPr id="3" name="コンテンツ プレースホルダー 2"/>
          <p:cNvSpPr>
            <a:spLocks noGrp="1"/>
          </p:cNvSpPr>
          <p:nvPr>
            <p:ph idx="1"/>
          </p:nvPr>
        </p:nvSpPr>
        <p:spPr>
          <a:xfrm>
            <a:off x="314325" y="1562762"/>
            <a:ext cx="8515350" cy="4351338"/>
          </a:xfrm>
        </p:spPr>
        <p:txBody>
          <a:bodyPr>
            <a:noAutofit/>
          </a:bodyPr>
          <a:lstStyle/>
          <a:p>
            <a:r>
              <a:rPr lang="ja-JP" altLang="ja-JP" sz="2400" dirty="0"/>
              <a:t>安全の定義とは，「ロケットが飛行中，人や物に衝突せず，またロケットが減速機構により落下している時，機体が人に接近してきても安全に退避できること</a:t>
            </a:r>
            <a:r>
              <a:rPr lang="ja-JP" altLang="ja-JP" sz="2400" dirty="0" smtClean="0"/>
              <a:t>」</a:t>
            </a:r>
            <a:endParaRPr lang="en-US" altLang="ja-JP" sz="2400" dirty="0"/>
          </a:p>
          <a:p>
            <a:pPr marL="0" indent="0">
              <a:buNone/>
            </a:pPr>
            <a:r>
              <a:rPr lang="en-US" altLang="ja-JP" sz="2400" dirty="0" smtClean="0"/>
              <a:t>① </a:t>
            </a:r>
            <a:r>
              <a:rPr lang="ja-JP" altLang="ja-JP" sz="2400" dirty="0"/>
              <a:t>弾道</a:t>
            </a:r>
            <a:r>
              <a:rPr lang="ja-JP" altLang="ja-JP" sz="2400" dirty="0" smtClean="0"/>
              <a:t>飛行を</a:t>
            </a:r>
            <a:r>
              <a:rPr lang="ja-JP" altLang="ja-JP" sz="2400" dirty="0"/>
              <a:t>したとしてもロケットが人・物に衝突しないようにすること．</a:t>
            </a:r>
          </a:p>
          <a:p>
            <a:pPr marL="0" indent="0">
              <a:buNone/>
            </a:pPr>
            <a:r>
              <a:rPr lang="en-US" altLang="ja-JP" sz="2400" dirty="0"/>
              <a:t>② </a:t>
            </a:r>
            <a:r>
              <a:rPr lang="ja-JP" altLang="ja-JP" sz="2400" dirty="0"/>
              <a:t>軌道を予測することができる設計</a:t>
            </a:r>
            <a:r>
              <a:rPr lang="en-US" altLang="ja-JP" sz="2400" dirty="0"/>
              <a:t> </a:t>
            </a:r>
            <a:r>
              <a:rPr lang="ja-JP" altLang="ja-JP" sz="2400" dirty="0"/>
              <a:t>がなされていることを事前に確認すること．</a:t>
            </a:r>
          </a:p>
          <a:p>
            <a:pPr marL="0" indent="0">
              <a:buNone/>
            </a:pPr>
            <a:r>
              <a:rPr lang="en-US" altLang="ja-JP" sz="2400" dirty="0" smtClean="0"/>
              <a:t>③ </a:t>
            </a:r>
            <a:r>
              <a:rPr lang="ja-JP" altLang="ja-JP" sz="2400" dirty="0" smtClean="0"/>
              <a:t>ロケットにはパラシュートなどの減速機構やそれに準じた安全に回収する機構を搭載すること．弾道飛行させる場合は，</a:t>
            </a:r>
            <a:r>
              <a:rPr lang="en-US" altLang="ja-JP" sz="2400" dirty="0" smtClean="0"/>
              <a:t>①</a:t>
            </a:r>
            <a:r>
              <a:rPr lang="ja-JP" altLang="ja-JP" sz="2400" dirty="0" smtClean="0"/>
              <a:t>を遵守すること．</a:t>
            </a:r>
            <a:endParaRPr lang="en-US" altLang="ja-JP" sz="2400" dirty="0" smtClean="0"/>
          </a:p>
          <a:p>
            <a:pPr marL="0" indent="0">
              <a:buNone/>
            </a:pPr>
            <a:r>
              <a:rPr lang="ja-JP" altLang="en-US" sz="2400" dirty="0" smtClean="0"/>
              <a:t>④</a:t>
            </a:r>
            <a:r>
              <a:rPr lang="ja-JP" altLang="ja-JP" sz="2400" dirty="0" smtClean="0"/>
              <a:t>打上げ</a:t>
            </a:r>
            <a:r>
              <a:rPr lang="ja-JP" altLang="ja-JP" sz="2400" dirty="0"/>
              <a:t>時に機体が爆発しても人・物に破片が衝突しないようにすること</a:t>
            </a:r>
            <a:r>
              <a:rPr lang="ja-JP" altLang="ja-JP" sz="2400" dirty="0" smtClean="0"/>
              <a:t>．</a:t>
            </a:r>
            <a:endParaRPr lang="en-US" altLang="ja-JP" sz="2400" dirty="0" smtClean="0"/>
          </a:p>
          <a:p>
            <a:pPr marL="0" indent="0">
              <a:buNone/>
            </a:pPr>
            <a:r>
              <a:rPr lang="en-US" altLang="ja-JP" sz="2400" dirty="0"/>
              <a:t> </a:t>
            </a:r>
            <a:endParaRPr kumimoji="1" lang="ja-JP" altLang="en-US" sz="2400" dirty="0"/>
          </a:p>
        </p:txBody>
      </p:sp>
      <p:sp>
        <p:nvSpPr>
          <p:cNvPr id="4" name="正方形/長方形 3"/>
          <p:cNvSpPr/>
          <p:nvPr/>
        </p:nvSpPr>
        <p:spPr>
          <a:xfrm>
            <a:off x="4074160" y="6367195"/>
            <a:ext cx="5069840" cy="369332"/>
          </a:xfrm>
          <a:prstGeom prst="rect">
            <a:avLst/>
          </a:prstGeom>
        </p:spPr>
        <p:txBody>
          <a:bodyPr wrap="square">
            <a:spAutoFit/>
          </a:bodyPr>
          <a:lstStyle/>
          <a:p>
            <a:r>
              <a:rPr lang="en-US" altLang="ja-JP" dirty="0" smtClean="0"/>
              <a:t> UNISEC </a:t>
            </a:r>
            <a:r>
              <a:rPr lang="ja-JP" altLang="ja-JP" dirty="0" smtClean="0"/>
              <a:t>ロケット</a:t>
            </a:r>
            <a:r>
              <a:rPr lang="ja-JP" altLang="ja-JP" dirty="0"/>
              <a:t>開発に関する安全</a:t>
            </a:r>
            <a:r>
              <a:rPr lang="ja-JP" altLang="ja-JP" dirty="0" smtClean="0"/>
              <a:t>基準</a:t>
            </a:r>
            <a:r>
              <a:rPr lang="ja-JP" altLang="en-US" dirty="0" smtClean="0"/>
              <a:t>　第五版</a:t>
            </a:r>
            <a:endParaRPr lang="ja-JP" altLang="en-US" dirty="0"/>
          </a:p>
        </p:txBody>
      </p:sp>
    </p:spTree>
    <p:extLst>
      <p:ext uri="{BB962C8B-B14F-4D97-AF65-F5344CB8AC3E}">
        <p14:creationId xmlns="" xmlns:p14="http://schemas.microsoft.com/office/powerpoint/2010/main" val="3556445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693102"/>
            <a:ext cx="7886700" cy="1325563"/>
          </a:xfrm>
        </p:spPr>
        <p:txBody>
          <a:bodyPr>
            <a:noAutofit/>
          </a:bodyPr>
          <a:lstStyle/>
          <a:p>
            <a:r>
              <a:rPr lang="en-US" altLang="ja-JP" sz="3200" dirty="0"/>
              <a:t>① </a:t>
            </a:r>
            <a:r>
              <a:rPr lang="ja-JP" altLang="ja-JP" sz="3200" dirty="0"/>
              <a:t>弾道飛行をしたとしてもロケットが人・物に衝突しないようにすること．</a:t>
            </a:r>
            <a:br>
              <a:rPr lang="ja-JP" altLang="ja-JP" sz="3200" dirty="0"/>
            </a:br>
            <a:endParaRPr kumimoji="1" lang="ja-JP" altLang="en-US" sz="3200" dirty="0"/>
          </a:p>
        </p:txBody>
      </p:sp>
      <p:sp>
        <p:nvSpPr>
          <p:cNvPr id="3" name="コンテンツ プレースホルダー 2"/>
          <p:cNvSpPr>
            <a:spLocks noGrp="1"/>
          </p:cNvSpPr>
          <p:nvPr>
            <p:ph idx="1"/>
          </p:nvPr>
        </p:nvSpPr>
        <p:spPr>
          <a:xfrm>
            <a:off x="628650" y="2235199"/>
            <a:ext cx="7886700" cy="3037523"/>
          </a:xfrm>
        </p:spPr>
        <p:txBody>
          <a:bodyPr/>
          <a:lstStyle/>
          <a:p>
            <a:r>
              <a:rPr lang="ja-JP" altLang="en-US" dirty="0" smtClean="0"/>
              <a:t>保安区域の設置と周知</a:t>
            </a:r>
            <a:endParaRPr lang="en-US" altLang="ja-JP" dirty="0" smtClean="0"/>
          </a:p>
          <a:p>
            <a:r>
              <a:rPr lang="ja-JP" altLang="en-US" dirty="0" smtClean="0"/>
              <a:t>保安</a:t>
            </a:r>
            <a:r>
              <a:rPr lang="ja-JP" altLang="en-US" dirty="0"/>
              <a:t>区</a:t>
            </a:r>
            <a:r>
              <a:rPr lang="ja-JP" altLang="en-US" dirty="0" smtClean="0"/>
              <a:t>域内への立ち入りの制限</a:t>
            </a:r>
            <a:endParaRPr lang="en-US" altLang="ja-JP" dirty="0" smtClean="0"/>
          </a:p>
          <a:p>
            <a:r>
              <a:rPr lang="ja-JP" altLang="en-US" dirty="0" smtClean="0"/>
              <a:t>打ち上げシミュレーションによる落下位置の推定</a:t>
            </a:r>
            <a:endParaRPr lang="en-US" altLang="ja-JP" dirty="0" smtClean="0"/>
          </a:p>
          <a:p>
            <a:r>
              <a:rPr lang="ja-JP" altLang="en-US" dirty="0" smtClean="0">
                <a:solidFill>
                  <a:srgbClr val="FF0000"/>
                </a:solidFill>
              </a:rPr>
              <a:t>気象条件による影響</a:t>
            </a:r>
            <a:endParaRPr lang="en-US" altLang="ja-JP" dirty="0" smtClean="0">
              <a:solidFill>
                <a:srgbClr val="FF0000"/>
              </a:solidFill>
            </a:endParaRPr>
          </a:p>
          <a:p>
            <a:endParaRPr kumimoji="1" lang="ja-JP" altLang="en-US" dirty="0"/>
          </a:p>
        </p:txBody>
      </p:sp>
    </p:spTree>
    <p:extLst>
      <p:ext uri="{BB962C8B-B14F-4D97-AF65-F5344CB8AC3E}">
        <p14:creationId xmlns="" xmlns:p14="http://schemas.microsoft.com/office/powerpoint/2010/main" val="1289937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693102"/>
            <a:ext cx="7886700" cy="1325563"/>
          </a:xfrm>
        </p:spPr>
        <p:txBody>
          <a:bodyPr>
            <a:noAutofit/>
          </a:bodyPr>
          <a:lstStyle/>
          <a:p>
            <a:r>
              <a:rPr lang="en-US" altLang="ja-JP" sz="3200" dirty="0"/>
              <a:t>② </a:t>
            </a:r>
            <a:r>
              <a:rPr lang="ja-JP" altLang="ja-JP" sz="3200" dirty="0"/>
              <a:t>軌道を予測することができる</a:t>
            </a:r>
            <a:r>
              <a:rPr lang="ja-JP" altLang="ja-JP" sz="3200" dirty="0" smtClean="0"/>
              <a:t>設計が</a:t>
            </a:r>
            <a:r>
              <a:rPr lang="ja-JP" altLang="ja-JP" sz="3200" dirty="0"/>
              <a:t>なされていることを事前に確認すること</a:t>
            </a:r>
            <a:r>
              <a:rPr lang="ja-JP" altLang="ja-JP" sz="3200" dirty="0" smtClean="0"/>
              <a:t>．</a:t>
            </a:r>
            <a:r>
              <a:rPr lang="ja-JP" altLang="ja-JP" sz="3200" dirty="0"/>
              <a:t/>
            </a:r>
            <a:br>
              <a:rPr lang="ja-JP" altLang="ja-JP" sz="3200" dirty="0"/>
            </a:br>
            <a:endParaRPr kumimoji="1" lang="ja-JP" altLang="en-US" sz="3200" dirty="0"/>
          </a:p>
        </p:txBody>
      </p:sp>
      <p:sp>
        <p:nvSpPr>
          <p:cNvPr id="3" name="コンテンツ プレースホルダー 2"/>
          <p:cNvSpPr>
            <a:spLocks noGrp="1"/>
          </p:cNvSpPr>
          <p:nvPr>
            <p:ph idx="1"/>
          </p:nvPr>
        </p:nvSpPr>
        <p:spPr>
          <a:xfrm>
            <a:off x="628650" y="2235199"/>
            <a:ext cx="7886700" cy="3037523"/>
          </a:xfrm>
        </p:spPr>
        <p:txBody>
          <a:bodyPr/>
          <a:lstStyle/>
          <a:p>
            <a:r>
              <a:rPr lang="ja-JP" altLang="en-US" dirty="0" smtClean="0"/>
              <a:t>実験計画書の作成と周知</a:t>
            </a:r>
            <a:endParaRPr lang="en-US" altLang="ja-JP" dirty="0" smtClean="0"/>
          </a:p>
          <a:p>
            <a:r>
              <a:rPr lang="ja-JP" altLang="en-US" dirty="0" smtClean="0"/>
              <a:t>専門家による安全審査の実施</a:t>
            </a:r>
            <a:endParaRPr lang="en-US" altLang="ja-JP" dirty="0" smtClean="0"/>
          </a:p>
          <a:p>
            <a:endParaRPr lang="en-US" altLang="ja-JP" dirty="0" smtClean="0"/>
          </a:p>
          <a:p>
            <a:endParaRPr kumimoji="1" lang="ja-JP" altLang="en-US" dirty="0"/>
          </a:p>
        </p:txBody>
      </p:sp>
    </p:spTree>
    <p:extLst>
      <p:ext uri="{BB962C8B-B14F-4D97-AF65-F5344CB8AC3E}">
        <p14:creationId xmlns="" xmlns:p14="http://schemas.microsoft.com/office/powerpoint/2010/main" val="3786111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444942"/>
            <a:ext cx="7886700" cy="1325563"/>
          </a:xfrm>
        </p:spPr>
        <p:txBody>
          <a:bodyPr>
            <a:noAutofit/>
          </a:bodyPr>
          <a:lstStyle/>
          <a:p>
            <a:r>
              <a:rPr lang="en-US" altLang="ja-JP" sz="3200" dirty="0"/>
              <a:t>③ </a:t>
            </a:r>
            <a:r>
              <a:rPr lang="ja-JP" altLang="ja-JP" sz="3200" dirty="0"/>
              <a:t>ロケットにはパラシュートなどの減速機構やそれに準じた安全に回収する機構を搭載すること．弾道飛行させる場合は，</a:t>
            </a:r>
            <a:r>
              <a:rPr lang="en-US" altLang="ja-JP" sz="3200" dirty="0"/>
              <a:t>①</a:t>
            </a:r>
            <a:r>
              <a:rPr lang="ja-JP" altLang="ja-JP" sz="3200" dirty="0"/>
              <a:t>を遵守すること．</a:t>
            </a:r>
            <a:r>
              <a:rPr lang="en-US" altLang="ja-JP" sz="3200" dirty="0"/>
              <a:t/>
            </a:r>
            <a:br>
              <a:rPr lang="en-US" altLang="ja-JP" sz="3200" dirty="0"/>
            </a:br>
            <a:r>
              <a:rPr lang="ja-JP" altLang="ja-JP" sz="3200" dirty="0"/>
              <a:t/>
            </a:r>
            <a:br>
              <a:rPr lang="ja-JP" altLang="ja-JP" sz="3200" dirty="0"/>
            </a:br>
            <a:endParaRPr kumimoji="1" lang="ja-JP" altLang="en-US" sz="3200" dirty="0"/>
          </a:p>
        </p:txBody>
      </p:sp>
      <p:sp>
        <p:nvSpPr>
          <p:cNvPr id="3" name="コンテンツ プレースホルダー 2"/>
          <p:cNvSpPr>
            <a:spLocks noGrp="1"/>
          </p:cNvSpPr>
          <p:nvPr>
            <p:ph idx="1"/>
          </p:nvPr>
        </p:nvSpPr>
        <p:spPr>
          <a:xfrm>
            <a:off x="628650" y="3241039"/>
            <a:ext cx="7886700" cy="3037523"/>
          </a:xfrm>
        </p:spPr>
        <p:txBody>
          <a:bodyPr/>
          <a:lstStyle/>
          <a:p>
            <a:r>
              <a:rPr lang="ja-JP" altLang="en-US" dirty="0" smtClean="0">
                <a:solidFill>
                  <a:srgbClr val="FF0000"/>
                </a:solidFill>
              </a:rPr>
              <a:t>安全な回収を前提とした技術の確立</a:t>
            </a:r>
            <a:endParaRPr lang="en-US" altLang="ja-JP" dirty="0" smtClean="0">
              <a:solidFill>
                <a:srgbClr val="FF0000"/>
              </a:solidFill>
            </a:endParaRPr>
          </a:p>
          <a:p>
            <a:endParaRPr lang="en-US" altLang="ja-JP" dirty="0" smtClean="0"/>
          </a:p>
          <a:p>
            <a:endParaRPr kumimoji="1" lang="ja-JP" altLang="en-US" dirty="0"/>
          </a:p>
        </p:txBody>
      </p:sp>
    </p:spTree>
    <p:extLst>
      <p:ext uri="{BB962C8B-B14F-4D97-AF65-F5344CB8AC3E}">
        <p14:creationId xmlns="" xmlns:p14="http://schemas.microsoft.com/office/powerpoint/2010/main" val="2537192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444942"/>
            <a:ext cx="7886700" cy="1325563"/>
          </a:xfrm>
        </p:spPr>
        <p:txBody>
          <a:bodyPr>
            <a:noAutofit/>
          </a:bodyPr>
          <a:lstStyle/>
          <a:p>
            <a:r>
              <a:rPr lang="ja-JP" altLang="en-US" sz="3200" dirty="0"/>
              <a:t>④</a:t>
            </a:r>
            <a:r>
              <a:rPr lang="ja-JP" altLang="ja-JP" sz="3200" dirty="0"/>
              <a:t>打上げ時に機体が爆発しても人・物に破片が衝突しないようにすること．</a:t>
            </a:r>
            <a:r>
              <a:rPr lang="en-US" altLang="ja-JP" sz="3200" dirty="0"/>
              <a:t/>
            </a:r>
            <a:br>
              <a:rPr lang="en-US" altLang="ja-JP" sz="3200" dirty="0"/>
            </a:br>
            <a:r>
              <a:rPr lang="ja-JP" altLang="ja-JP" sz="3200" dirty="0"/>
              <a:t/>
            </a:r>
            <a:br>
              <a:rPr lang="ja-JP" altLang="ja-JP" sz="3200" dirty="0"/>
            </a:br>
            <a:endParaRPr kumimoji="1" lang="ja-JP" altLang="en-US" sz="3200" dirty="0"/>
          </a:p>
        </p:txBody>
      </p:sp>
      <p:sp>
        <p:nvSpPr>
          <p:cNvPr id="3" name="コンテンツ プレースホルダー 2"/>
          <p:cNvSpPr>
            <a:spLocks noGrp="1"/>
          </p:cNvSpPr>
          <p:nvPr>
            <p:ph idx="1"/>
          </p:nvPr>
        </p:nvSpPr>
        <p:spPr>
          <a:xfrm>
            <a:off x="628650" y="3241039"/>
            <a:ext cx="7886700" cy="3037523"/>
          </a:xfrm>
        </p:spPr>
        <p:txBody>
          <a:bodyPr/>
          <a:lstStyle/>
          <a:p>
            <a:r>
              <a:rPr lang="ja-JP" altLang="en-US" dirty="0"/>
              <a:t>ロケットの爆発による被害範囲の</a:t>
            </a:r>
            <a:r>
              <a:rPr lang="ja-JP" altLang="en-US" dirty="0" smtClean="0"/>
              <a:t>想定</a:t>
            </a:r>
            <a:endParaRPr lang="en-US" altLang="ja-JP" dirty="0" smtClean="0"/>
          </a:p>
          <a:p>
            <a:r>
              <a:rPr lang="ja-JP" altLang="en-US" dirty="0">
                <a:solidFill>
                  <a:srgbClr val="FF0000"/>
                </a:solidFill>
              </a:rPr>
              <a:t>異常な飛翔に対する対応</a:t>
            </a:r>
            <a:endParaRPr lang="en-US" altLang="ja-JP" dirty="0">
              <a:solidFill>
                <a:srgbClr val="FF0000"/>
              </a:solidFill>
            </a:endParaRPr>
          </a:p>
          <a:p>
            <a:endParaRPr lang="en-US" altLang="ja-JP" dirty="0"/>
          </a:p>
          <a:p>
            <a:endParaRPr lang="en-US" altLang="ja-JP" dirty="0" smtClean="0"/>
          </a:p>
          <a:p>
            <a:endParaRPr kumimoji="1" lang="ja-JP" altLang="en-US" dirty="0"/>
          </a:p>
        </p:txBody>
      </p:sp>
    </p:spTree>
    <p:extLst>
      <p:ext uri="{BB962C8B-B14F-4D97-AF65-F5344CB8AC3E}">
        <p14:creationId xmlns="" xmlns:p14="http://schemas.microsoft.com/office/powerpoint/2010/main" val="4240519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安全に対する初心者の心得</a:t>
            </a:r>
            <a:endParaRPr kumimoji="1" lang="ja-JP" altLang="en-US" dirty="0"/>
          </a:p>
        </p:txBody>
      </p:sp>
      <p:sp>
        <p:nvSpPr>
          <p:cNvPr id="3" name="コンテンツ プレースホルダー 2"/>
          <p:cNvSpPr>
            <a:spLocks noGrp="1"/>
          </p:cNvSpPr>
          <p:nvPr>
            <p:ph idx="1"/>
          </p:nvPr>
        </p:nvSpPr>
        <p:spPr>
          <a:xfrm>
            <a:off x="628650" y="1886585"/>
            <a:ext cx="8241030" cy="4351338"/>
          </a:xfrm>
        </p:spPr>
        <p:txBody>
          <a:bodyPr>
            <a:normAutofit fontScale="92500" lnSpcReduction="10000"/>
          </a:bodyPr>
          <a:lstStyle/>
          <a:p>
            <a:r>
              <a:rPr lang="ja-JP" altLang="ja-JP" dirty="0" smtClean="0"/>
              <a:t>施設</a:t>
            </a:r>
            <a:r>
              <a:rPr lang="ja-JP" altLang="ja-JP" dirty="0"/>
              <a:t>の遵守事項、行動、機器、器具の扱いに不慣れな</a:t>
            </a:r>
            <a:r>
              <a:rPr lang="ja-JP" altLang="ja-JP" dirty="0" smtClean="0"/>
              <a:t>ため</a:t>
            </a:r>
            <a:r>
              <a:rPr lang="ja-JP" altLang="en-US" dirty="0"/>
              <a:t>教職員</a:t>
            </a:r>
            <a:r>
              <a:rPr lang="ja-JP" altLang="ja-JP" dirty="0" smtClean="0"/>
              <a:t>・</a:t>
            </a:r>
            <a:r>
              <a:rPr lang="ja-JP" altLang="ja-JP" dirty="0"/>
              <a:t>上級生の教えに従い、早く慣れるように心がける。</a:t>
            </a:r>
          </a:p>
          <a:p>
            <a:r>
              <a:rPr lang="ja-JP" altLang="ja-JP" dirty="0" smtClean="0"/>
              <a:t>実験</a:t>
            </a:r>
            <a:r>
              <a:rPr lang="ja-JP" altLang="ja-JP" dirty="0"/>
              <a:t>機器や実験室使用法のマニュアルがある場合、熟読し、操作に慣れる。</a:t>
            </a:r>
          </a:p>
          <a:p>
            <a:r>
              <a:rPr lang="ja-JP" altLang="ja-JP" dirty="0" smtClean="0"/>
              <a:t>些細</a:t>
            </a:r>
            <a:r>
              <a:rPr lang="ja-JP" altLang="ja-JP" dirty="0"/>
              <a:t>なことでも解らない事があれば</a:t>
            </a:r>
            <a:r>
              <a:rPr lang="ja-JP" altLang="ja-JP" dirty="0" smtClean="0"/>
              <a:t>、</a:t>
            </a:r>
            <a:r>
              <a:rPr lang="ja-JP" altLang="en-US" dirty="0"/>
              <a:t>教職員</a:t>
            </a:r>
            <a:r>
              <a:rPr lang="ja-JP" altLang="ja-JP" dirty="0" smtClean="0"/>
              <a:t>・</a:t>
            </a:r>
            <a:r>
              <a:rPr lang="ja-JP" altLang="ja-JP" dirty="0"/>
              <a:t>上級生に聞く。</a:t>
            </a:r>
          </a:p>
          <a:p>
            <a:r>
              <a:rPr lang="ja-JP" altLang="ja-JP" dirty="0" smtClean="0"/>
              <a:t>独断</a:t>
            </a:r>
            <a:r>
              <a:rPr lang="ja-JP" altLang="ja-JP" dirty="0"/>
              <a:t>行動は、災害・事故のもとになるので行わない。</a:t>
            </a:r>
          </a:p>
          <a:p>
            <a:r>
              <a:rPr lang="ja-JP" altLang="ja-JP" dirty="0" smtClean="0"/>
              <a:t>慣れる</a:t>
            </a:r>
            <a:r>
              <a:rPr lang="ja-JP" altLang="ja-JP" dirty="0"/>
              <a:t>と気が緩むので、初心を忘れない。 </a:t>
            </a:r>
          </a:p>
          <a:p>
            <a:r>
              <a:rPr lang="ja-JP" altLang="ja-JP" dirty="0" smtClean="0"/>
              <a:t>実験</a:t>
            </a:r>
            <a:r>
              <a:rPr lang="ja-JP" altLang="en-US" dirty="0" smtClean="0"/>
              <a:t>中</a:t>
            </a:r>
            <a:r>
              <a:rPr lang="ja-JP" altLang="ja-JP" dirty="0" smtClean="0"/>
              <a:t>の</a:t>
            </a:r>
            <a:r>
              <a:rPr lang="ja-JP" altLang="ja-JP" dirty="0"/>
              <a:t>飲食は、不特定の有害物が付着している可能性が大きいので</a:t>
            </a:r>
            <a:r>
              <a:rPr lang="ja-JP" altLang="ja-JP" dirty="0" smtClean="0"/>
              <a:t>禁止</a:t>
            </a:r>
            <a:r>
              <a:rPr lang="ja-JP" altLang="en-US" dirty="0" smtClean="0"/>
              <a:t>。</a:t>
            </a:r>
            <a:endParaRPr lang="ja-JP" altLang="ja-JP" dirty="0"/>
          </a:p>
          <a:p>
            <a:endParaRPr kumimoji="1" lang="ja-JP" altLang="en-US" dirty="0"/>
          </a:p>
        </p:txBody>
      </p:sp>
    </p:spTree>
    <p:extLst>
      <p:ext uri="{BB962C8B-B14F-4D97-AF65-F5344CB8AC3E}">
        <p14:creationId xmlns="" xmlns:p14="http://schemas.microsoft.com/office/powerpoint/2010/main" val="1945542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実験時の服装・</a:t>
            </a:r>
            <a:r>
              <a:rPr lang="ja-JP" altLang="ja-JP" b="1" dirty="0" smtClean="0"/>
              <a:t>履物</a:t>
            </a:r>
            <a:endParaRPr kumimoji="1" lang="ja-JP" altLang="en-US" dirty="0"/>
          </a:p>
        </p:txBody>
      </p:sp>
      <p:sp>
        <p:nvSpPr>
          <p:cNvPr id="3" name="コンテンツ プレースホルダー 2"/>
          <p:cNvSpPr>
            <a:spLocks noGrp="1"/>
          </p:cNvSpPr>
          <p:nvPr>
            <p:ph idx="1"/>
          </p:nvPr>
        </p:nvSpPr>
        <p:spPr/>
        <p:txBody>
          <a:bodyPr/>
          <a:lstStyle/>
          <a:p>
            <a:r>
              <a:rPr lang="ja-JP" altLang="ja-JP" dirty="0" smtClean="0"/>
              <a:t>作業服</a:t>
            </a:r>
            <a:r>
              <a:rPr lang="ja-JP" altLang="ja-JP" dirty="0"/>
              <a:t>は、帯電防止加工の物を着用する。</a:t>
            </a:r>
          </a:p>
          <a:p>
            <a:r>
              <a:rPr lang="ja-JP" altLang="ja-JP" dirty="0" smtClean="0"/>
              <a:t>不必要</a:t>
            </a:r>
            <a:r>
              <a:rPr lang="ja-JP" altLang="ja-JP" dirty="0"/>
              <a:t>な装飾物は、災害・事故のもとになるので外す。シャツの裾をズボンの外に出してはならない。</a:t>
            </a:r>
          </a:p>
          <a:p>
            <a:r>
              <a:rPr lang="ja-JP" altLang="ja-JP" dirty="0" smtClean="0"/>
              <a:t>履物</a:t>
            </a:r>
            <a:r>
              <a:rPr lang="ja-JP" altLang="ja-JP" dirty="0"/>
              <a:t>は、帯電防止安全靴とする。靴紐のほどけ、カカトの踏み履きは、禁止する。</a:t>
            </a:r>
            <a:r>
              <a:rPr lang="en-US" altLang="ja-JP" dirty="0"/>
              <a:t> </a:t>
            </a:r>
            <a:endParaRPr lang="ja-JP" altLang="ja-JP" dirty="0"/>
          </a:p>
          <a:p>
            <a:r>
              <a:rPr lang="ja-JP" altLang="ja-JP" dirty="0" smtClean="0"/>
              <a:t>実験</a:t>
            </a:r>
            <a:r>
              <a:rPr lang="ja-JP" altLang="en-US" dirty="0" smtClean="0"/>
              <a:t>中</a:t>
            </a:r>
            <a:r>
              <a:rPr lang="ja-JP" altLang="ja-JP" dirty="0" smtClean="0"/>
              <a:t>は</a:t>
            </a:r>
            <a:r>
              <a:rPr lang="ja-JP" altLang="ja-JP" dirty="0"/>
              <a:t>、保安帽を着用する。</a:t>
            </a:r>
          </a:p>
          <a:p>
            <a:endParaRPr kumimoji="1" lang="ja-JP" altLang="en-US" dirty="0"/>
          </a:p>
        </p:txBody>
      </p:sp>
    </p:spTree>
    <p:extLst>
      <p:ext uri="{BB962C8B-B14F-4D97-AF65-F5344CB8AC3E}">
        <p14:creationId xmlns="" xmlns:p14="http://schemas.microsoft.com/office/powerpoint/2010/main" val="501242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整理・</a:t>
            </a:r>
            <a:r>
              <a:rPr lang="ja-JP" altLang="ja-JP" b="1" dirty="0" smtClean="0"/>
              <a:t>整頓</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実験</a:t>
            </a:r>
            <a:r>
              <a:rPr lang="ja-JP" altLang="en-US" dirty="0" smtClean="0"/>
              <a:t>場</a:t>
            </a:r>
            <a:r>
              <a:rPr lang="ja-JP" altLang="ja-JP" dirty="0" smtClean="0"/>
              <a:t>・</a:t>
            </a:r>
            <a:r>
              <a:rPr lang="ja-JP" altLang="ja-JP" dirty="0"/>
              <a:t>実験装置等は、整理、整頓、清掃を心がける。</a:t>
            </a:r>
          </a:p>
          <a:p>
            <a:r>
              <a:rPr lang="ja-JP" altLang="ja-JP" dirty="0" smtClean="0"/>
              <a:t>実験</a:t>
            </a:r>
            <a:r>
              <a:rPr lang="ja-JP" altLang="ja-JP" dirty="0"/>
              <a:t>装置・実験台等の上には不必要なものを置かず、その周囲は作業スペースを充分確保する。</a:t>
            </a:r>
          </a:p>
          <a:p>
            <a:r>
              <a:rPr lang="ja-JP" altLang="ja-JP" dirty="0" smtClean="0"/>
              <a:t>使用</a:t>
            </a:r>
            <a:r>
              <a:rPr lang="ja-JP" altLang="ja-JP" dirty="0"/>
              <a:t>した工具等は、所定の位置に戻す</a:t>
            </a:r>
            <a:r>
              <a:rPr lang="ja-JP" altLang="ja-JP" dirty="0" smtClean="0"/>
              <a:t>。</a:t>
            </a:r>
            <a:endParaRPr lang="ja-JP" altLang="ja-JP" dirty="0"/>
          </a:p>
          <a:p>
            <a:r>
              <a:rPr lang="ja-JP" altLang="ja-JP" dirty="0" smtClean="0"/>
              <a:t>実験</a:t>
            </a:r>
            <a:r>
              <a:rPr lang="ja-JP" altLang="ja-JP" dirty="0"/>
              <a:t>終了後は、器具・工具等を初期状態に戻し、実験室の環境を実験前と同様な状態に戻す。</a:t>
            </a:r>
          </a:p>
          <a:p>
            <a:r>
              <a:rPr lang="ja-JP" altLang="ja-JP" dirty="0" smtClean="0"/>
              <a:t>汚染</a:t>
            </a:r>
            <a:r>
              <a:rPr lang="ja-JP" altLang="ja-JP" dirty="0"/>
              <a:t>した使用器具は、その汚染に対し適切な方法で洗浄する</a:t>
            </a:r>
            <a:r>
              <a:rPr lang="ja-JP" altLang="ja-JP" dirty="0" smtClean="0"/>
              <a:t>。</a:t>
            </a:r>
            <a:endParaRPr lang="ja-JP" altLang="ja-JP" dirty="0"/>
          </a:p>
        </p:txBody>
      </p:sp>
    </p:spTree>
    <p:extLst>
      <p:ext uri="{BB962C8B-B14F-4D97-AF65-F5344CB8AC3E}">
        <p14:creationId xmlns="" xmlns:p14="http://schemas.microsoft.com/office/powerpoint/2010/main" val="2477067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1744824" y="0"/>
            <a:ext cx="5564133" cy="684067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機械類の取扱い </a:t>
            </a:r>
          </a:p>
        </p:txBody>
      </p:sp>
      <p:sp>
        <p:nvSpPr>
          <p:cNvPr id="3" name="コンテンツ プレースホルダー 2"/>
          <p:cNvSpPr>
            <a:spLocks noGrp="1"/>
          </p:cNvSpPr>
          <p:nvPr>
            <p:ph idx="1"/>
          </p:nvPr>
        </p:nvSpPr>
        <p:spPr/>
        <p:txBody>
          <a:bodyPr>
            <a:normAutofit lnSpcReduction="10000"/>
          </a:bodyPr>
          <a:lstStyle/>
          <a:p>
            <a:r>
              <a:rPr lang="ja-JP" altLang="ja-JP" dirty="0" smtClean="0"/>
              <a:t>旋盤</a:t>
            </a:r>
            <a:r>
              <a:rPr lang="ja-JP" altLang="ja-JP" dirty="0"/>
              <a:t>・ボール盤等の動力駆動機械を使用する際は、作業帽を着用する。</a:t>
            </a:r>
          </a:p>
          <a:p>
            <a:r>
              <a:rPr lang="ja-JP" altLang="ja-JP" dirty="0" smtClean="0"/>
              <a:t>旋盤</a:t>
            </a:r>
            <a:r>
              <a:rPr lang="ja-JP" altLang="ja-JP" dirty="0"/>
              <a:t>・ボール盤等の動力駆動機械を使用する際は、手袋の使用を禁止する。</a:t>
            </a:r>
          </a:p>
          <a:p>
            <a:r>
              <a:rPr lang="ja-JP" altLang="ja-JP" dirty="0" smtClean="0"/>
              <a:t>ボール盤</a:t>
            </a:r>
            <a:r>
              <a:rPr lang="ja-JP" altLang="ja-JP" dirty="0"/>
              <a:t>・グラインダ等の粒子が飛散する機械を使用する際は、保護眼鏡を着用する。</a:t>
            </a:r>
          </a:p>
          <a:p>
            <a:r>
              <a:rPr lang="ja-JP" altLang="ja-JP" dirty="0" smtClean="0"/>
              <a:t>グラインダ</a:t>
            </a:r>
            <a:r>
              <a:rPr lang="ja-JP" altLang="ja-JP" dirty="0"/>
              <a:t>等の粉塵を発生させる機械を使用する際は、保護マスクを着用する。</a:t>
            </a:r>
          </a:p>
          <a:p>
            <a:r>
              <a:rPr lang="ja-JP" altLang="ja-JP" dirty="0" smtClean="0"/>
              <a:t>クレーン</a:t>
            </a:r>
            <a:r>
              <a:rPr lang="ja-JP" altLang="ja-JP" dirty="0"/>
              <a:t>、フォークリフト等作業資格を必要とする機器は、有資格者以外操作してはならない。</a:t>
            </a:r>
          </a:p>
        </p:txBody>
      </p:sp>
    </p:spTree>
    <p:extLst>
      <p:ext uri="{BB962C8B-B14F-4D97-AF65-F5344CB8AC3E}">
        <p14:creationId xmlns="" xmlns:p14="http://schemas.microsoft.com/office/powerpoint/2010/main" val="720263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電気の</a:t>
            </a:r>
            <a:r>
              <a:rPr lang="ja-JP" altLang="ja-JP" dirty="0" smtClean="0"/>
              <a:t>取扱い</a:t>
            </a:r>
            <a:r>
              <a:rPr lang="en-US" altLang="ja-JP" dirty="0" smtClean="0"/>
              <a:t>1 </a:t>
            </a:r>
            <a:endParaRPr lang="ja-JP" altLang="ja-JP" dirty="0"/>
          </a:p>
        </p:txBody>
      </p:sp>
      <p:sp>
        <p:nvSpPr>
          <p:cNvPr id="3" name="コンテンツ プレースホルダー 2"/>
          <p:cNvSpPr>
            <a:spLocks noGrp="1"/>
          </p:cNvSpPr>
          <p:nvPr>
            <p:ph idx="1"/>
          </p:nvPr>
        </p:nvSpPr>
        <p:spPr>
          <a:xfrm>
            <a:off x="628650" y="1869440"/>
            <a:ext cx="7886700" cy="4836160"/>
          </a:xfrm>
        </p:spPr>
        <p:txBody>
          <a:bodyPr>
            <a:normAutofit/>
          </a:bodyPr>
          <a:lstStyle/>
          <a:p>
            <a:r>
              <a:rPr lang="ja-JP" altLang="ja-JP" b="1" dirty="0" smtClean="0"/>
              <a:t>テーブルタップ</a:t>
            </a:r>
            <a:r>
              <a:rPr lang="ja-JP" altLang="ja-JP" b="1" dirty="0"/>
              <a:t>（コンセント）</a:t>
            </a:r>
            <a:endParaRPr lang="ja-JP" altLang="ja-JP" dirty="0"/>
          </a:p>
          <a:p>
            <a:pPr lvl="1"/>
            <a:r>
              <a:rPr lang="ja-JP" altLang="ja-JP" dirty="0"/>
              <a:t>たこ足配線をしない。</a:t>
            </a:r>
          </a:p>
          <a:p>
            <a:pPr lvl="1"/>
            <a:r>
              <a:rPr lang="ja-JP" altLang="ja-JP" dirty="0" smtClean="0"/>
              <a:t>床上</a:t>
            </a:r>
            <a:r>
              <a:rPr lang="ja-JP" altLang="ja-JP" dirty="0"/>
              <a:t>に置かず床上</a:t>
            </a:r>
            <a:r>
              <a:rPr lang="en-US" altLang="ja-JP" dirty="0"/>
              <a:t>15cm</a:t>
            </a:r>
            <a:r>
              <a:rPr lang="ja-JP" altLang="ja-JP" dirty="0"/>
              <a:t>以上の高さに固定する。（固定作業は、電気工事士が行う。）</a:t>
            </a:r>
          </a:p>
          <a:p>
            <a:pPr lvl="1"/>
            <a:r>
              <a:rPr lang="ja-JP" altLang="ja-JP" dirty="0" smtClean="0"/>
              <a:t>水場</a:t>
            </a:r>
            <a:r>
              <a:rPr lang="ja-JP" altLang="ja-JP" dirty="0"/>
              <a:t>等の湿潤場所には、固定しない。</a:t>
            </a:r>
          </a:p>
          <a:p>
            <a:pPr lvl="1"/>
            <a:r>
              <a:rPr lang="ja-JP" altLang="ja-JP" dirty="0" smtClean="0"/>
              <a:t>配線材</a:t>
            </a:r>
            <a:r>
              <a:rPr lang="ja-JP" altLang="ja-JP" dirty="0"/>
              <a:t>は、キャプタイヤケーブルを使用する。平行ビニルケーブルは、使用しない。</a:t>
            </a:r>
          </a:p>
          <a:p>
            <a:pPr lvl="1"/>
            <a:r>
              <a:rPr lang="ja-JP" altLang="ja-JP" dirty="0" smtClean="0"/>
              <a:t>電気</a:t>
            </a:r>
            <a:r>
              <a:rPr lang="ja-JP" altLang="ja-JP" dirty="0"/>
              <a:t>機器を複数取り付ける場合は、電気容量を計算する。（</a:t>
            </a:r>
            <a:r>
              <a:rPr lang="en-US" altLang="ja-JP" dirty="0"/>
              <a:t>10A</a:t>
            </a:r>
            <a:r>
              <a:rPr lang="ja-JP" altLang="ja-JP" dirty="0"/>
              <a:t>以下。</a:t>
            </a:r>
            <a:r>
              <a:rPr lang="ja-JP" altLang="ja-JP" dirty="0" smtClean="0"/>
              <a:t>）</a:t>
            </a:r>
            <a:endParaRPr lang="ja-JP" altLang="ja-JP" dirty="0"/>
          </a:p>
        </p:txBody>
      </p:sp>
    </p:spTree>
    <p:extLst>
      <p:ext uri="{BB962C8B-B14F-4D97-AF65-F5344CB8AC3E}">
        <p14:creationId xmlns="" xmlns:p14="http://schemas.microsoft.com/office/powerpoint/2010/main" val="1438874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電気の</a:t>
            </a:r>
            <a:r>
              <a:rPr lang="ja-JP" altLang="ja-JP" dirty="0" smtClean="0"/>
              <a:t>取扱い</a:t>
            </a:r>
            <a:r>
              <a:rPr lang="en-US" altLang="ja-JP" dirty="0" smtClean="0"/>
              <a:t>2 </a:t>
            </a:r>
            <a:endParaRPr lang="ja-JP" altLang="ja-JP" dirty="0"/>
          </a:p>
        </p:txBody>
      </p:sp>
      <p:sp>
        <p:nvSpPr>
          <p:cNvPr id="3" name="コンテンツ プレースホルダー 2"/>
          <p:cNvSpPr>
            <a:spLocks noGrp="1"/>
          </p:cNvSpPr>
          <p:nvPr>
            <p:ph idx="1"/>
          </p:nvPr>
        </p:nvSpPr>
        <p:spPr>
          <a:xfrm>
            <a:off x="628650" y="1920240"/>
            <a:ext cx="7886700" cy="4785360"/>
          </a:xfrm>
        </p:spPr>
        <p:txBody>
          <a:bodyPr>
            <a:normAutofit/>
          </a:bodyPr>
          <a:lstStyle/>
          <a:p>
            <a:r>
              <a:rPr lang="ja-JP" altLang="ja-JP" b="1" dirty="0" smtClean="0"/>
              <a:t>ケーブル</a:t>
            </a:r>
            <a:r>
              <a:rPr lang="ja-JP" altLang="ja-JP" b="1" dirty="0"/>
              <a:t>、移動電線等</a:t>
            </a:r>
            <a:endParaRPr lang="ja-JP" altLang="ja-JP" dirty="0"/>
          </a:p>
          <a:p>
            <a:pPr lvl="1"/>
            <a:r>
              <a:rPr lang="ja-JP" altLang="ja-JP" dirty="0" smtClean="0"/>
              <a:t>床上</a:t>
            </a:r>
            <a:r>
              <a:rPr lang="ja-JP" altLang="ja-JP" dirty="0"/>
              <a:t>に配線しない。やむを得ない場合は、配線を束ねつまずかないように隠蔽処置する。</a:t>
            </a:r>
          </a:p>
          <a:p>
            <a:pPr lvl="1"/>
            <a:r>
              <a:rPr lang="ja-JP" altLang="ja-JP" dirty="0" smtClean="0"/>
              <a:t>ケーブル</a:t>
            </a:r>
            <a:r>
              <a:rPr lang="ja-JP" altLang="ja-JP" dirty="0"/>
              <a:t>を踏んではいけない。</a:t>
            </a:r>
          </a:p>
          <a:p>
            <a:pPr lvl="1"/>
            <a:r>
              <a:rPr lang="ja-JP" altLang="ja-JP" dirty="0" smtClean="0"/>
              <a:t>ケーブル</a:t>
            </a:r>
            <a:r>
              <a:rPr lang="ja-JP" altLang="ja-JP" dirty="0"/>
              <a:t>の上に物を置いてはならない。</a:t>
            </a:r>
          </a:p>
          <a:p>
            <a:pPr lvl="1"/>
            <a:r>
              <a:rPr lang="ja-JP" altLang="ja-JP" dirty="0" smtClean="0"/>
              <a:t>通路</a:t>
            </a:r>
            <a:r>
              <a:rPr lang="ja-JP" altLang="ja-JP" dirty="0"/>
              <a:t>には、配線しない。</a:t>
            </a:r>
          </a:p>
          <a:p>
            <a:pPr lvl="1"/>
            <a:r>
              <a:rPr lang="ja-JP" altLang="ja-JP" dirty="0" smtClean="0"/>
              <a:t>化学</a:t>
            </a:r>
            <a:r>
              <a:rPr lang="ja-JP" altLang="ja-JP" dirty="0"/>
              <a:t>物質の影響・動物の被害（齧られ）・物体の落下振動及び重量物の通過等による</a:t>
            </a:r>
            <a:r>
              <a:rPr lang="ja-JP" altLang="ja-JP" dirty="0" smtClean="0"/>
              <a:t>ケーブル破損</a:t>
            </a:r>
            <a:r>
              <a:rPr lang="ja-JP" altLang="ja-JP" dirty="0"/>
              <a:t>しない位置に配線する。</a:t>
            </a:r>
          </a:p>
          <a:p>
            <a:pPr lvl="1"/>
            <a:r>
              <a:rPr lang="ja-JP" altLang="ja-JP" dirty="0" smtClean="0"/>
              <a:t>移動</a:t>
            </a:r>
            <a:r>
              <a:rPr lang="ja-JP" altLang="ja-JP" dirty="0"/>
              <a:t>電線等の仮設ケーブルは、使用後速やかに撤去し所定の位置に片付ける</a:t>
            </a:r>
            <a:r>
              <a:rPr lang="ja-JP" altLang="ja-JP" dirty="0" smtClean="0"/>
              <a:t>。</a:t>
            </a:r>
            <a:endParaRPr lang="ja-JP" altLang="ja-JP" dirty="0"/>
          </a:p>
        </p:txBody>
      </p:sp>
    </p:spTree>
    <p:extLst>
      <p:ext uri="{BB962C8B-B14F-4D97-AF65-F5344CB8AC3E}">
        <p14:creationId xmlns="" xmlns:p14="http://schemas.microsoft.com/office/powerpoint/2010/main" val="1355340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保安区域など</a:t>
            </a:r>
            <a:endParaRPr kumimoji="1" lang="ja-JP" altLang="en-US" dirty="0"/>
          </a:p>
        </p:txBody>
      </p:sp>
      <p:sp>
        <p:nvSpPr>
          <p:cNvPr id="3" name="コンテンツ プレースホルダー 2"/>
          <p:cNvSpPr>
            <a:spLocks noGrp="1"/>
          </p:cNvSpPr>
          <p:nvPr>
            <p:ph idx="1"/>
          </p:nvPr>
        </p:nvSpPr>
        <p:spPr>
          <a:xfrm>
            <a:off x="628650" y="1690689"/>
            <a:ext cx="7886700" cy="4351338"/>
          </a:xfrm>
        </p:spPr>
        <p:txBody>
          <a:bodyPr>
            <a:normAutofit/>
          </a:bodyPr>
          <a:lstStyle/>
          <a:p>
            <a:r>
              <a:rPr kumimoji="1" lang="ja-JP" altLang="en-US" sz="2400" dirty="0" smtClean="0"/>
              <a:t>打上げ時警戒区域</a:t>
            </a:r>
            <a:endParaRPr kumimoji="1" lang="en-US" altLang="ja-JP" sz="2400" dirty="0" smtClean="0"/>
          </a:p>
          <a:p>
            <a:r>
              <a:rPr kumimoji="1" lang="ja-JP" altLang="en-US" sz="2400" dirty="0" smtClean="0"/>
              <a:t>シーケンスに従い、所定のタイミングで警戒要員を配置</a:t>
            </a:r>
            <a:endParaRPr kumimoji="1" lang="en-US" altLang="ja-JP" sz="2400" dirty="0" smtClean="0"/>
          </a:p>
          <a:p>
            <a:r>
              <a:rPr kumimoji="1" lang="ja-JP" altLang="en-US" sz="2400" dirty="0" smtClean="0"/>
              <a:t>警戒区域内に関係者以外の立ち入りがないことを確認し、打上げ実施</a:t>
            </a:r>
            <a:endParaRPr kumimoji="1" lang="ja-JP" altLang="en-US" sz="2400" dirty="0"/>
          </a:p>
        </p:txBody>
      </p:sp>
      <p:grpSp>
        <p:nvGrpSpPr>
          <p:cNvPr id="4" name="グループ化 3"/>
          <p:cNvGrpSpPr/>
          <p:nvPr/>
        </p:nvGrpSpPr>
        <p:grpSpPr>
          <a:xfrm>
            <a:off x="3050771" y="3385818"/>
            <a:ext cx="3574906" cy="3333404"/>
            <a:chOff x="706582" y="872836"/>
            <a:chExt cx="3574906" cy="3333404"/>
          </a:xfrm>
        </p:grpSpPr>
        <p:pic>
          <p:nvPicPr>
            <p:cNvPr id="2050" name="Picture 2" descr="クリップボード0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410" t="14723" b="28740"/>
            <a:stretch/>
          </p:blipFill>
          <p:spPr bwMode="auto">
            <a:xfrm>
              <a:off x="706582" y="872836"/>
              <a:ext cx="3574906" cy="3333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グループ化 4"/>
            <p:cNvGrpSpPr/>
            <p:nvPr/>
          </p:nvGrpSpPr>
          <p:grpSpPr>
            <a:xfrm>
              <a:off x="2143125" y="1141095"/>
              <a:ext cx="956310" cy="2747010"/>
              <a:chOff x="0" y="0"/>
              <a:chExt cx="956310" cy="2747010"/>
            </a:xfrm>
          </p:grpSpPr>
          <p:sp>
            <p:nvSpPr>
              <p:cNvPr id="6" name="円/楕円 35"/>
              <p:cNvSpPr/>
              <p:nvPr/>
            </p:nvSpPr>
            <p:spPr>
              <a:xfrm>
                <a:off x="200025" y="2647950"/>
                <a:ext cx="99060" cy="9906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 name="円/楕円 35"/>
              <p:cNvSpPr/>
              <p:nvPr/>
            </p:nvSpPr>
            <p:spPr>
              <a:xfrm>
                <a:off x="361950" y="2162175"/>
                <a:ext cx="99060" cy="9906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8" name="円/楕円 35"/>
              <p:cNvSpPr/>
              <p:nvPr/>
            </p:nvSpPr>
            <p:spPr>
              <a:xfrm>
                <a:off x="857250" y="2076450"/>
                <a:ext cx="99060" cy="9906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9" name="円/楕円 35"/>
              <p:cNvSpPr/>
              <p:nvPr/>
            </p:nvSpPr>
            <p:spPr>
              <a:xfrm>
                <a:off x="857250" y="276225"/>
                <a:ext cx="99060" cy="9906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円/楕円 35"/>
              <p:cNvSpPr/>
              <p:nvPr/>
            </p:nvSpPr>
            <p:spPr>
              <a:xfrm>
                <a:off x="0" y="0"/>
                <a:ext cx="99060" cy="9906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spTree>
    <p:extLst>
      <p:ext uri="{BB962C8B-B14F-4D97-AF65-F5344CB8AC3E}">
        <p14:creationId xmlns="" xmlns:p14="http://schemas.microsoft.com/office/powerpoint/2010/main" val="407865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保安区域など</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00B050"/>
                </a:solidFill>
              </a:rPr>
              <a:t>点火点までの距離：</a:t>
            </a:r>
            <a:r>
              <a:rPr kumimoji="1" lang="en-US" altLang="ja-JP" dirty="0" smtClean="0">
                <a:solidFill>
                  <a:srgbClr val="00B050"/>
                </a:solidFill>
              </a:rPr>
              <a:t>150m</a:t>
            </a:r>
          </a:p>
          <a:p>
            <a:r>
              <a:rPr kumimoji="1" lang="ja-JP" altLang="en-US" dirty="0" smtClean="0">
                <a:solidFill>
                  <a:srgbClr val="0070C0"/>
                </a:solidFill>
              </a:rPr>
              <a:t>安全保安距離：</a:t>
            </a:r>
            <a:r>
              <a:rPr kumimoji="1" lang="en-US" altLang="ja-JP" dirty="0" smtClean="0">
                <a:solidFill>
                  <a:srgbClr val="0070C0"/>
                </a:solidFill>
              </a:rPr>
              <a:t>200m</a:t>
            </a:r>
            <a:endParaRPr kumimoji="1" lang="ja-JP" altLang="en-US" dirty="0">
              <a:solidFill>
                <a:srgbClr val="0070C0"/>
              </a:solidFill>
            </a:endParaRPr>
          </a:p>
        </p:txBody>
      </p:sp>
      <p:grpSp>
        <p:nvGrpSpPr>
          <p:cNvPr id="5" name="グループ化 4"/>
          <p:cNvGrpSpPr/>
          <p:nvPr/>
        </p:nvGrpSpPr>
        <p:grpSpPr>
          <a:xfrm>
            <a:off x="847899" y="2938195"/>
            <a:ext cx="3641696" cy="3386344"/>
            <a:chOff x="0" y="0"/>
            <a:chExt cx="4146550" cy="3855085"/>
          </a:xfrm>
        </p:grpSpPr>
        <p:pic>
          <p:nvPicPr>
            <p:cNvPr id="6" name="図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4146550" cy="3855085"/>
            </a:xfrm>
            <a:prstGeom prst="rect">
              <a:avLst/>
            </a:prstGeom>
          </p:spPr>
        </p:pic>
        <p:grpSp>
          <p:nvGrpSpPr>
            <p:cNvPr id="7" name="グループ化 6"/>
            <p:cNvGrpSpPr/>
            <p:nvPr/>
          </p:nvGrpSpPr>
          <p:grpSpPr>
            <a:xfrm>
              <a:off x="1266825" y="57150"/>
              <a:ext cx="2847975" cy="2933700"/>
              <a:chOff x="0" y="0"/>
              <a:chExt cx="2847975" cy="2933700"/>
            </a:xfrm>
          </p:grpSpPr>
          <p:sp>
            <p:nvSpPr>
              <p:cNvPr id="8" name="楕円 7"/>
              <p:cNvSpPr/>
              <p:nvPr/>
            </p:nvSpPr>
            <p:spPr>
              <a:xfrm>
                <a:off x="390525" y="495300"/>
                <a:ext cx="2075815" cy="2075815"/>
              </a:xfrm>
              <a:prstGeom prst="ellipse">
                <a:avLst/>
              </a:prstGeom>
              <a:noFill/>
              <a:ln>
                <a:solidFill>
                  <a:srgbClr val="00B05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ja-JP" altLang="en-US"/>
              </a:p>
            </p:txBody>
          </p:sp>
          <p:sp>
            <p:nvSpPr>
              <p:cNvPr id="9" name="楕円 8"/>
              <p:cNvSpPr/>
              <p:nvPr/>
            </p:nvSpPr>
            <p:spPr>
              <a:xfrm>
                <a:off x="0" y="0"/>
                <a:ext cx="2847975" cy="2933700"/>
              </a:xfrm>
              <a:prstGeom prst="ellipse">
                <a:avLst/>
              </a:prstGeom>
              <a:noFill/>
              <a:ln>
                <a:solidFill>
                  <a:srgbClr val="00B0F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ja-JP" altLang="en-US"/>
              </a:p>
            </p:txBody>
          </p:sp>
        </p:grpSp>
      </p:grpSp>
      <p:grpSp>
        <p:nvGrpSpPr>
          <p:cNvPr id="10" name="グループ化 9"/>
          <p:cNvGrpSpPr/>
          <p:nvPr/>
        </p:nvGrpSpPr>
        <p:grpSpPr>
          <a:xfrm>
            <a:off x="4709641" y="2954168"/>
            <a:ext cx="3631372" cy="3396668"/>
            <a:chOff x="0" y="0"/>
            <a:chExt cx="4121785" cy="3855085"/>
          </a:xfrm>
        </p:grpSpPr>
        <p:pic>
          <p:nvPicPr>
            <p:cNvPr id="11" name="図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4121785" cy="3855085"/>
            </a:xfrm>
            <a:prstGeom prst="rect">
              <a:avLst/>
            </a:prstGeom>
          </p:spPr>
        </p:pic>
        <p:grpSp>
          <p:nvGrpSpPr>
            <p:cNvPr id="12" name="グループ化 11"/>
            <p:cNvGrpSpPr/>
            <p:nvPr/>
          </p:nvGrpSpPr>
          <p:grpSpPr>
            <a:xfrm>
              <a:off x="1295400" y="66675"/>
              <a:ext cx="2810510" cy="2933700"/>
              <a:chOff x="0" y="0"/>
              <a:chExt cx="2810510" cy="2933700"/>
            </a:xfrm>
          </p:grpSpPr>
          <p:sp>
            <p:nvSpPr>
              <p:cNvPr id="13" name="楕円 12"/>
              <p:cNvSpPr/>
              <p:nvPr/>
            </p:nvSpPr>
            <p:spPr>
              <a:xfrm>
                <a:off x="342900" y="495300"/>
                <a:ext cx="2075815" cy="199009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ja-JP" altLang="en-US"/>
              </a:p>
            </p:txBody>
          </p:sp>
          <p:sp>
            <p:nvSpPr>
              <p:cNvPr id="14" name="楕円 13"/>
              <p:cNvSpPr/>
              <p:nvPr/>
            </p:nvSpPr>
            <p:spPr>
              <a:xfrm>
                <a:off x="0" y="0"/>
                <a:ext cx="2810510" cy="29337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ja-JP" altLang="en-US"/>
              </a:p>
            </p:txBody>
          </p:sp>
        </p:grpSp>
      </p:grpSp>
      <p:sp>
        <p:nvSpPr>
          <p:cNvPr id="15" name="テキスト ボックス 14"/>
          <p:cNvSpPr txBox="1"/>
          <p:nvPr/>
        </p:nvSpPr>
        <p:spPr>
          <a:xfrm>
            <a:off x="1879108" y="6334221"/>
            <a:ext cx="1579278" cy="369332"/>
          </a:xfrm>
          <a:prstGeom prst="rect">
            <a:avLst/>
          </a:prstGeom>
          <a:noFill/>
        </p:spPr>
        <p:txBody>
          <a:bodyPr wrap="none" rtlCol="0">
            <a:spAutoFit/>
          </a:bodyPr>
          <a:lstStyle/>
          <a:p>
            <a:r>
              <a:rPr lang="ja-JP" altLang="ja-JP" dirty="0" smtClean="0"/>
              <a:t>弾道落下分散</a:t>
            </a:r>
            <a:endParaRPr lang="ja-JP" altLang="ja-JP" dirty="0"/>
          </a:p>
        </p:txBody>
      </p:sp>
      <p:sp>
        <p:nvSpPr>
          <p:cNvPr id="17" name="テキスト ボックス 16"/>
          <p:cNvSpPr txBox="1"/>
          <p:nvPr/>
        </p:nvSpPr>
        <p:spPr>
          <a:xfrm>
            <a:off x="5735688" y="6336760"/>
            <a:ext cx="1579278" cy="369332"/>
          </a:xfrm>
          <a:prstGeom prst="rect">
            <a:avLst/>
          </a:prstGeom>
          <a:noFill/>
        </p:spPr>
        <p:txBody>
          <a:bodyPr wrap="none" rtlCol="0">
            <a:spAutoFit/>
          </a:bodyPr>
          <a:lstStyle/>
          <a:p>
            <a:r>
              <a:rPr lang="ja-JP" altLang="ja-JP" dirty="0"/>
              <a:t>減速落下分散</a:t>
            </a:r>
          </a:p>
        </p:txBody>
      </p:sp>
    </p:spTree>
    <p:extLst>
      <p:ext uri="{BB962C8B-B14F-4D97-AF65-F5344CB8AC3E}">
        <p14:creationId xmlns="" xmlns:p14="http://schemas.microsoft.com/office/powerpoint/2010/main" val="3918480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保安区域など</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１．モノが爆発した際の爆風影響範囲</a:t>
            </a:r>
            <a:endParaRPr kumimoji="1" lang="en-US" altLang="ja-JP" dirty="0" smtClean="0"/>
          </a:p>
          <a:p>
            <a:r>
              <a:rPr kumimoji="1" lang="ja-JP" altLang="en-US" dirty="0" smtClean="0"/>
              <a:t>２．モノが破裂などを起こした際の飛散物影響範囲</a:t>
            </a:r>
            <a:endParaRPr kumimoji="1" lang="en-US" altLang="ja-JP" dirty="0" smtClean="0"/>
          </a:p>
          <a:p>
            <a:r>
              <a:rPr kumimoji="1" lang="ja-JP" altLang="en-US" dirty="0" smtClean="0"/>
              <a:t>３．モノが爆発・燃焼した際のファイヤボール影響範囲（熱的影響範囲）</a:t>
            </a:r>
            <a:endParaRPr kumimoji="1" lang="en-US" altLang="ja-JP" dirty="0" smtClean="0"/>
          </a:p>
          <a:p>
            <a:pPr marL="0" indent="0">
              <a:buNone/>
            </a:pPr>
            <a:r>
              <a:rPr kumimoji="1" lang="ja-JP" altLang="en-US" dirty="0" smtClean="0"/>
              <a:t>　　→多くの実験では飛散物の影響範囲が最も</a:t>
            </a:r>
            <a:r>
              <a:rPr kumimoji="1" lang="en-US" altLang="ja-JP" dirty="0" smtClean="0"/>
              <a:t/>
            </a:r>
            <a:br>
              <a:rPr kumimoji="1" lang="en-US" altLang="ja-JP" dirty="0" smtClean="0"/>
            </a:br>
            <a:r>
              <a:rPr kumimoji="1" lang="ja-JP" altLang="en-US" dirty="0" smtClean="0"/>
              <a:t>　　　 大きい：約</a:t>
            </a:r>
            <a:r>
              <a:rPr kumimoji="1" lang="en-US" altLang="ja-JP" dirty="0" smtClean="0"/>
              <a:t>30m</a:t>
            </a:r>
          </a:p>
          <a:p>
            <a:r>
              <a:rPr kumimoji="1" lang="ja-JP" altLang="en-US" dirty="0" smtClean="0"/>
              <a:t>これらの影響範囲を考慮して、点火点までの距離などを決定</a:t>
            </a:r>
            <a:endParaRPr kumimoji="1" lang="ja-JP" altLang="en-US" dirty="0"/>
          </a:p>
        </p:txBody>
      </p:sp>
    </p:spTree>
    <p:extLst>
      <p:ext uri="{BB962C8B-B14F-4D97-AF65-F5344CB8AC3E}">
        <p14:creationId xmlns="" xmlns:p14="http://schemas.microsoft.com/office/powerpoint/2010/main" val="871380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実験実施にあたって</a:t>
            </a:r>
            <a:endParaRPr kumimoji="1" lang="ja-JP" altLang="en-US" dirty="0"/>
          </a:p>
        </p:txBody>
      </p:sp>
      <p:sp>
        <p:nvSpPr>
          <p:cNvPr id="3" name="コンテンツ プレースホルダー 2"/>
          <p:cNvSpPr>
            <a:spLocks noGrp="1"/>
          </p:cNvSpPr>
          <p:nvPr>
            <p:ph idx="1"/>
          </p:nvPr>
        </p:nvSpPr>
        <p:spPr>
          <a:xfrm>
            <a:off x="628649" y="1559618"/>
            <a:ext cx="8390659" cy="5032375"/>
          </a:xfrm>
        </p:spPr>
        <p:txBody>
          <a:bodyPr>
            <a:normAutofit fontScale="77500" lnSpcReduction="20000"/>
          </a:bodyPr>
          <a:lstStyle/>
          <a:p>
            <a:pPr>
              <a:lnSpc>
                <a:spcPct val="120000"/>
              </a:lnSpc>
            </a:pPr>
            <a:r>
              <a:rPr kumimoji="1" lang="ja-JP" altLang="en-US" dirty="0" smtClean="0"/>
              <a:t>高圧ガスの使用</a:t>
            </a:r>
            <a:endParaRPr kumimoji="1" lang="en-US" altLang="ja-JP" dirty="0" smtClean="0"/>
          </a:p>
          <a:p>
            <a:pPr lvl="1">
              <a:lnSpc>
                <a:spcPct val="120000"/>
              </a:lnSpc>
            </a:pPr>
            <a:r>
              <a:rPr kumimoji="1" lang="ja-JP" altLang="en-US" dirty="0" smtClean="0"/>
              <a:t>酸素、窒素、亜酸化窒素</a:t>
            </a:r>
            <a:endParaRPr kumimoji="1" lang="en-US" altLang="ja-JP" dirty="0" smtClean="0"/>
          </a:p>
          <a:p>
            <a:pPr lvl="1">
              <a:lnSpc>
                <a:spcPct val="120000"/>
              </a:lnSpc>
            </a:pPr>
            <a:r>
              <a:rPr kumimoji="1" lang="ja-JP" altLang="en-US" dirty="0" smtClean="0"/>
              <a:t>未開封の高圧ガス容器（気体）：</a:t>
            </a:r>
            <a:r>
              <a:rPr kumimoji="1" lang="en-US" altLang="ja-JP" dirty="0" smtClean="0"/>
              <a:t>14.7MPa</a:t>
            </a:r>
            <a:r>
              <a:rPr kumimoji="1" lang="ja-JP" altLang="en-US" dirty="0" smtClean="0"/>
              <a:t>→</a:t>
            </a:r>
            <a:r>
              <a:rPr kumimoji="1" lang="ja-JP" altLang="en-US" dirty="0" smtClean="0">
                <a:solidFill>
                  <a:srgbClr val="FF0000"/>
                </a:solidFill>
              </a:rPr>
              <a:t>約</a:t>
            </a:r>
            <a:r>
              <a:rPr kumimoji="1" lang="en-US" altLang="ja-JP" dirty="0" smtClean="0">
                <a:solidFill>
                  <a:srgbClr val="FF0000"/>
                </a:solidFill>
              </a:rPr>
              <a:t>150</a:t>
            </a:r>
            <a:r>
              <a:rPr kumimoji="1" lang="ja-JP" altLang="en-US" dirty="0" smtClean="0">
                <a:solidFill>
                  <a:srgbClr val="FF0000"/>
                </a:solidFill>
              </a:rPr>
              <a:t>気圧</a:t>
            </a:r>
            <a:endParaRPr kumimoji="1" lang="en-US" altLang="ja-JP" dirty="0" smtClean="0">
              <a:solidFill>
                <a:srgbClr val="FF0000"/>
              </a:solidFill>
            </a:endParaRPr>
          </a:p>
          <a:p>
            <a:pPr lvl="1">
              <a:lnSpc>
                <a:spcPct val="120000"/>
              </a:lnSpc>
            </a:pPr>
            <a:r>
              <a:rPr kumimoji="1" lang="ja-JP" altLang="en-US" dirty="0" smtClean="0"/>
              <a:t>静置状態でも大きなエネルギー →</a:t>
            </a:r>
            <a:r>
              <a:rPr kumimoji="1" lang="ja-JP" altLang="en-US" dirty="0" smtClean="0">
                <a:solidFill>
                  <a:srgbClr val="FF0000"/>
                </a:solidFill>
              </a:rPr>
              <a:t>ボンベの移動など注意</a:t>
            </a:r>
            <a:endParaRPr kumimoji="1" lang="en-US" altLang="ja-JP" dirty="0" smtClean="0">
              <a:solidFill>
                <a:srgbClr val="FF0000"/>
              </a:solidFill>
            </a:endParaRPr>
          </a:p>
          <a:p>
            <a:pPr lvl="1">
              <a:lnSpc>
                <a:spcPct val="120000"/>
              </a:lnSpc>
            </a:pPr>
            <a:r>
              <a:rPr kumimoji="1" lang="ja-JP" altLang="en-US" dirty="0" smtClean="0">
                <a:solidFill>
                  <a:srgbClr val="FF0000"/>
                </a:solidFill>
              </a:rPr>
              <a:t>ボンベ開栓時の声かけ</a:t>
            </a:r>
            <a:endParaRPr kumimoji="1" lang="en-US" altLang="ja-JP" dirty="0" smtClean="0">
              <a:solidFill>
                <a:srgbClr val="FF0000"/>
              </a:solidFill>
            </a:endParaRPr>
          </a:p>
          <a:p>
            <a:pPr lvl="1">
              <a:lnSpc>
                <a:spcPct val="120000"/>
              </a:lnSpc>
            </a:pPr>
            <a:r>
              <a:rPr kumimoji="1" lang="ja-JP" altLang="en-US" dirty="0" smtClean="0"/>
              <a:t>手動での脱圧時、</a:t>
            </a:r>
            <a:r>
              <a:rPr kumimoji="1" lang="ja-JP" altLang="en-US" dirty="0" smtClean="0">
                <a:solidFill>
                  <a:srgbClr val="FF0000"/>
                </a:solidFill>
              </a:rPr>
              <a:t>ガス噴射方向に注意</a:t>
            </a:r>
            <a:r>
              <a:rPr kumimoji="1" lang="ja-JP" altLang="en-US" dirty="0" smtClean="0"/>
              <a:t>（自分・周囲）</a:t>
            </a:r>
            <a:endParaRPr kumimoji="1" lang="en-US" altLang="ja-JP" dirty="0" smtClean="0"/>
          </a:p>
          <a:p>
            <a:pPr lvl="1">
              <a:lnSpc>
                <a:spcPct val="120000"/>
              </a:lnSpc>
            </a:pPr>
            <a:r>
              <a:rPr kumimoji="1" lang="ja-JP" altLang="en-US" dirty="0" smtClean="0"/>
              <a:t>特に</a:t>
            </a:r>
            <a:r>
              <a:rPr kumimoji="1" lang="en-US" altLang="ja-JP" dirty="0" smtClean="0"/>
              <a:t>N2O</a:t>
            </a:r>
            <a:r>
              <a:rPr kumimoji="1" lang="ja-JP" altLang="en-US" dirty="0" smtClean="0"/>
              <a:t>は大気圧下に噴出されると低温となり、肌にかかると</a:t>
            </a:r>
            <a:r>
              <a:rPr kumimoji="1" lang="ja-JP" altLang="en-US" dirty="0" smtClean="0">
                <a:solidFill>
                  <a:srgbClr val="FF0000"/>
                </a:solidFill>
              </a:rPr>
              <a:t>容易に凍傷を起こす</a:t>
            </a:r>
            <a:endParaRPr kumimoji="1" lang="en-US" altLang="ja-JP" dirty="0" smtClean="0">
              <a:solidFill>
                <a:srgbClr val="FF0000"/>
              </a:solidFill>
            </a:endParaRPr>
          </a:p>
          <a:p>
            <a:pPr lvl="1">
              <a:lnSpc>
                <a:spcPct val="120000"/>
              </a:lnSpc>
            </a:pPr>
            <a:endParaRPr lang="ja-JP" altLang="en-US" dirty="0">
              <a:solidFill>
                <a:srgbClr val="FF0000"/>
              </a:solidFill>
            </a:endParaRPr>
          </a:p>
          <a:p>
            <a:pPr lvl="1">
              <a:lnSpc>
                <a:spcPct val="120000"/>
              </a:lnSpc>
            </a:pPr>
            <a:r>
              <a:rPr lang="en-US" altLang="ja-JP" dirty="0">
                <a:solidFill>
                  <a:srgbClr val="FF0000"/>
                </a:solidFill>
              </a:rPr>
              <a:t>[</a:t>
            </a:r>
            <a:r>
              <a:rPr lang="ja-JP" altLang="en-US" dirty="0">
                <a:solidFill>
                  <a:srgbClr val="FF0000"/>
                </a:solidFill>
              </a:rPr>
              <a:t>ＭＳＤＳ制度とは</a:t>
            </a:r>
            <a:r>
              <a:rPr lang="en-US" altLang="ja-JP" dirty="0">
                <a:solidFill>
                  <a:srgbClr val="FF0000"/>
                </a:solidFill>
              </a:rPr>
              <a:t>]</a:t>
            </a:r>
            <a:br>
              <a:rPr lang="en-US" altLang="ja-JP" dirty="0">
                <a:solidFill>
                  <a:srgbClr val="FF0000"/>
                </a:solidFill>
              </a:rPr>
            </a:br>
            <a:r>
              <a:rPr lang="ja-JP" altLang="en-US" dirty="0">
                <a:solidFill>
                  <a:srgbClr val="FF0000"/>
                </a:solidFill>
              </a:rPr>
              <a:t>「第一種指定化学物質、第二種指定化学物質及びそれらを含有する製品（指定化学物質等）を他の事業者に譲渡・提供する際、その性状及び取扱いに関する情報（ＭＳＤＳ：</a:t>
            </a:r>
            <a:r>
              <a:rPr lang="en-US" altLang="ja-JP" dirty="0">
                <a:solidFill>
                  <a:srgbClr val="FF0000"/>
                </a:solidFill>
              </a:rPr>
              <a:t>Material Safety Data Sheet</a:t>
            </a:r>
            <a:r>
              <a:rPr lang="ja-JP" altLang="en-US" dirty="0">
                <a:solidFill>
                  <a:srgbClr val="FF0000"/>
                </a:solidFill>
              </a:rPr>
              <a:t>）の提供を義務付ける制度</a:t>
            </a:r>
            <a:r>
              <a:rPr lang="ja-JP" altLang="en-US" dirty="0" smtClean="0">
                <a:solidFill>
                  <a:srgbClr val="FF0000"/>
                </a:solidFill>
              </a:rPr>
              <a:t>」</a:t>
            </a:r>
            <a:r>
              <a:rPr lang="ja-JP" altLang="en-US" dirty="0">
                <a:solidFill>
                  <a:srgbClr val="FF0000"/>
                </a:solidFill>
              </a:rPr>
              <a:t>運搬中</a:t>
            </a:r>
            <a:r>
              <a:rPr lang="ja-JP" altLang="en-US" dirty="0" smtClean="0">
                <a:solidFill>
                  <a:srgbClr val="FF0000"/>
                </a:solidFill>
              </a:rPr>
              <a:t>には物質に応じた標識を運搬車に貼り付け，</a:t>
            </a:r>
            <a:r>
              <a:rPr lang="en-US" altLang="ja-JP" dirty="0" smtClean="0">
                <a:solidFill>
                  <a:srgbClr val="FF0000"/>
                </a:solidFill>
              </a:rPr>
              <a:t>MSDS</a:t>
            </a:r>
            <a:r>
              <a:rPr lang="ja-JP" altLang="en-US" dirty="0" smtClean="0">
                <a:solidFill>
                  <a:srgbClr val="FF0000"/>
                </a:solidFill>
              </a:rPr>
              <a:t>を携行すること．</a:t>
            </a:r>
            <a:endParaRPr kumimoji="1" lang="en-US" altLang="ja-JP" dirty="0" smtClean="0">
              <a:solidFill>
                <a:srgbClr val="FF0000"/>
              </a:solidFill>
            </a:endParaRPr>
          </a:p>
        </p:txBody>
      </p:sp>
    </p:spTree>
    <p:extLst>
      <p:ext uri="{BB962C8B-B14F-4D97-AF65-F5344CB8AC3E}">
        <p14:creationId xmlns="" xmlns:p14="http://schemas.microsoft.com/office/powerpoint/2010/main" val="461774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実験実施にあたって</a:t>
            </a:r>
            <a:endParaRPr kumimoji="1" lang="ja-JP" altLang="en-US" dirty="0"/>
          </a:p>
        </p:txBody>
      </p:sp>
      <p:sp>
        <p:nvSpPr>
          <p:cNvPr id="3" name="コンテンツ プレースホルダー 2"/>
          <p:cNvSpPr>
            <a:spLocks noGrp="1"/>
          </p:cNvSpPr>
          <p:nvPr>
            <p:ph idx="1"/>
          </p:nvPr>
        </p:nvSpPr>
        <p:spPr>
          <a:xfrm>
            <a:off x="628649" y="1559618"/>
            <a:ext cx="8390659" cy="5032375"/>
          </a:xfrm>
        </p:spPr>
        <p:txBody>
          <a:bodyPr>
            <a:normAutofit/>
          </a:bodyPr>
          <a:lstStyle/>
          <a:p>
            <a:pPr>
              <a:lnSpc>
                <a:spcPct val="120000"/>
              </a:lnSpc>
            </a:pPr>
            <a:r>
              <a:rPr lang="ja-JP" altLang="en-US" dirty="0"/>
              <a:t>重量物の運搬</a:t>
            </a:r>
            <a:endParaRPr lang="en-US" altLang="ja-JP" dirty="0"/>
          </a:p>
          <a:p>
            <a:pPr lvl="1"/>
            <a:r>
              <a:rPr lang="ja-JP" altLang="en-US" dirty="0"/>
              <a:t>複数人で声をかけながら</a:t>
            </a:r>
            <a:endParaRPr lang="en-US" altLang="ja-JP" dirty="0"/>
          </a:p>
          <a:p>
            <a:pPr lvl="1"/>
            <a:r>
              <a:rPr lang="ja-JP" altLang="en-US" dirty="0"/>
              <a:t>安全靴、ヘルメット、保護手袋：指つめ、頭部衝突、</a:t>
            </a:r>
            <a:r>
              <a:rPr lang="ja-JP" altLang="en-US" dirty="0" smtClean="0"/>
              <a:t>落下物</a:t>
            </a:r>
            <a:endParaRPr lang="en-US" altLang="ja-JP" dirty="0" smtClean="0"/>
          </a:p>
          <a:p>
            <a:pPr lvl="1"/>
            <a:endParaRPr lang="en-US" altLang="ja-JP" dirty="0"/>
          </a:p>
          <a:p>
            <a:r>
              <a:rPr lang="ja-JP" altLang="en-US" dirty="0"/>
              <a:t>離床後の上空警戒</a:t>
            </a:r>
            <a:endParaRPr lang="en-US" altLang="ja-JP" dirty="0"/>
          </a:p>
          <a:p>
            <a:pPr lvl="1"/>
            <a:r>
              <a:rPr lang="ja-JP" altLang="en-US" dirty="0"/>
              <a:t>ランチャ離床後は飛翔経路を確認し、上空に警戒する</a:t>
            </a:r>
          </a:p>
        </p:txBody>
      </p:sp>
    </p:spTree>
    <p:extLst>
      <p:ext uri="{BB962C8B-B14F-4D97-AF65-F5344CB8AC3E}">
        <p14:creationId xmlns="" xmlns:p14="http://schemas.microsoft.com/office/powerpoint/2010/main" val="2535849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実験実施にあたって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実施条件</a:t>
            </a:r>
            <a:endParaRPr kumimoji="1" lang="en-US" altLang="ja-JP" dirty="0" smtClean="0"/>
          </a:p>
          <a:p>
            <a:pPr lvl="1"/>
            <a:r>
              <a:rPr kumimoji="1" lang="ja-JP" altLang="en-US" dirty="0" smtClean="0"/>
              <a:t>風速制限：全方位に</a:t>
            </a:r>
            <a:r>
              <a:rPr kumimoji="1" lang="en-US" altLang="ja-JP" dirty="0" smtClean="0">
                <a:solidFill>
                  <a:srgbClr val="FF0000"/>
                </a:solidFill>
              </a:rPr>
              <a:t>4m/s</a:t>
            </a:r>
          </a:p>
          <a:p>
            <a:pPr lvl="1"/>
            <a:r>
              <a:rPr lang="ja-JP" altLang="en-US" dirty="0" smtClean="0"/>
              <a:t>気温制限：</a:t>
            </a:r>
            <a:r>
              <a:rPr lang="en-US" altLang="ja-JP" dirty="0" smtClean="0">
                <a:solidFill>
                  <a:srgbClr val="FF0000"/>
                </a:solidFill>
              </a:rPr>
              <a:t>5</a:t>
            </a:r>
            <a:r>
              <a:rPr lang="ja-JP" altLang="en-US" dirty="0" smtClean="0">
                <a:solidFill>
                  <a:srgbClr val="FF0000"/>
                </a:solidFill>
              </a:rPr>
              <a:t>℃</a:t>
            </a:r>
            <a:r>
              <a:rPr lang="ja-JP" altLang="en-US" dirty="0" smtClean="0"/>
              <a:t>を大幅に下回る場合</a:t>
            </a:r>
            <a:endParaRPr lang="en-US" altLang="zh-TW" dirty="0" smtClean="0"/>
          </a:p>
          <a:p>
            <a:pPr lvl="1"/>
            <a:r>
              <a:rPr lang="zh-TW" altLang="en-US" dirty="0" smtClean="0"/>
              <a:t>視界</a:t>
            </a:r>
            <a:r>
              <a:rPr lang="zh-TW" altLang="en-US" dirty="0"/>
              <a:t>遮蔽距離</a:t>
            </a:r>
            <a:r>
              <a:rPr lang="zh-TW" altLang="en-US" dirty="0" smtClean="0"/>
              <a:t>制限</a:t>
            </a:r>
            <a:r>
              <a:rPr lang="ja-JP" altLang="en-US" dirty="0" smtClean="0"/>
              <a:t>：</a:t>
            </a:r>
            <a:r>
              <a:rPr lang="en-US" altLang="ja-JP" dirty="0" smtClean="0">
                <a:solidFill>
                  <a:srgbClr val="FF0000"/>
                </a:solidFill>
              </a:rPr>
              <a:t>1km</a:t>
            </a:r>
            <a:r>
              <a:rPr lang="ja-JP" altLang="en-US" dirty="0" smtClean="0"/>
              <a:t>の視程</a:t>
            </a:r>
            <a:endParaRPr lang="en-US" altLang="ja-JP" dirty="0" smtClean="0"/>
          </a:p>
          <a:p>
            <a:pPr lvl="1"/>
            <a:r>
              <a:rPr lang="ja-JP" altLang="en-US" dirty="0" smtClean="0"/>
              <a:t>降雨制限：</a:t>
            </a:r>
            <a:r>
              <a:rPr lang="en-US" altLang="ja-JP" dirty="0" smtClean="0"/>
              <a:t>1</a:t>
            </a:r>
            <a:r>
              <a:rPr lang="ja-JP" altLang="en-US" dirty="0" smtClean="0"/>
              <a:t>時間降水量</a:t>
            </a:r>
            <a:r>
              <a:rPr lang="en-US" altLang="ja-JP" dirty="0" smtClean="0">
                <a:solidFill>
                  <a:srgbClr val="FF0000"/>
                </a:solidFill>
              </a:rPr>
              <a:t>11.3</a:t>
            </a:r>
            <a:r>
              <a:rPr lang="ja-JP" altLang="en-US" dirty="0" smtClean="0"/>
              <a:t>ミリ</a:t>
            </a:r>
            <a:endParaRPr lang="en-US" altLang="ja-JP" dirty="0" smtClean="0"/>
          </a:p>
          <a:p>
            <a:pPr marL="457200" lvl="1" indent="0">
              <a:buNone/>
            </a:pPr>
            <a:r>
              <a:rPr lang="ja-JP" altLang="en-US" dirty="0" smtClean="0"/>
              <a:t>　　→</a:t>
            </a:r>
            <a:r>
              <a:rPr lang="en-US" altLang="ja-JP" dirty="0" smtClean="0"/>
              <a:t>11.3</a:t>
            </a:r>
            <a:r>
              <a:rPr lang="ja-JP" altLang="en-US" dirty="0" smtClean="0"/>
              <a:t>ミリを超えると、視程</a:t>
            </a:r>
            <a:r>
              <a:rPr lang="en-US" altLang="ja-JP" dirty="0" smtClean="0"/>
              <a:t>1km</a:t>
            </a:r>
            <a:r>
              <a:rPr lang="ja-JP" altLang="en-US" dirty="0" smtClean="0"/>
              <a:t>を確保できない</a:t>
            </a:r>
            <a:endParaRPr lang="en-US" altLang="zh-TW" dirty="0"/>
          </a:p>
          <a:p>
            <a:pPr lvl="1"/>
            <a:r>
              <a:rPr lang="ja-JP" altLang="en-US" dirty="0" smtClean="0"/>
              <a:t>気象</a:t>
            </a:r>
            <a:r>
              <a:rPr lang="ja-JP" altLang="en-US" dirty="0" smtClean="0">
                <a:solidFill>
                  <a:srgbClr val="FF0000"/>
                </a:solidFill>
              </a:rPr>
              <a:t>警報</a:t>
            </a:r>
            <a:r>
              <a:rPr lang="ja-JP" altLang="en-US" dirty="0" smtClean="0"/>
              <a:t>が発令→原則打上げ</a:t>
            </a:r>
            <a:r>
              <a:rPr lang="ja-JP" altLang="en-US" dirty="0" smtClean="0">
                <a:solidFill>
                  <a:srgbClr val="FF0000"/>
                </a:solidFill>
              </a:rPr>
              <a:t>中止</a:t>
            </a:r>
            <a:endParaRPr lang="en-US" altLang="ja-JP" dirty="0" smtClean="0">
              <a:solidFill>
                <a:srgbClr val="FF0000"/>
              </a:solidFill>
            </a:endParaRPr>
          </a:p>
          <a:p>
            <a:pPr lvl="1"/>
            <a:r>
              <a:rPr lang="ja-JP" altLang="en-US" dirty="0" smtClean="0"/>
              <a:t>気象</a:t>
            </a:r>
            <a:r>
              <a:rPr lang="ja-JP" altLang="en-US" dirty="0" smtClean="0">
                <a:solidFill>
                  <a:schemeClr val="accent2"/>
                </a:solidFill>
              </a:rPr>
              <a:t>注意報</a:t>
            </a:r>
            <a:r>
              <a:rPr lang="ja-JP" altLang="en-US" dirty="0" smtClean="0"/>
              <a:t>が発令→天候の急変に注意</a:t>
            </a:r>
            <a:endParaRPr lang="en-US" altLang="ja-JP" dirty="0" smtClean="0"/>
          </a:p>
          <a:p>
            <a:pPr lvl="1"/>
            <a:r>
              <a:rPr lang="ja-JP" altLang="en-US" dirty="0" smtClean="0"/>
              <a:t>落雷：</a:t>
            </a:r>
            <a:r>
              <a:rPr lang="ja-JP" altLang="en-US" dirty="0" smtClean="0">
                <a:solidFill>
                  <a:srgbClr val="FF0000"/>
                </a:solidFill>
              </a:rPr>
              <a:t>雷鳴</a:t>
            </a:r>
            <a:r>
              <a:rPr lang="ja-JP" altLang="en-US" dirty="0" smtClean="0"/>
              <a:t>が聞こえる段階で</a:t>
            </a:r>
            <a:r>
              <a:rPr lang="ja-JP" altLang="en-US" dirty="0" smtClean="0">
                <a:solidFill>
                  <a:srgbClr val="FF0000"/>
                </a:solidFill>
              </a:rPr>
              <a:t>作業中断</a:t>
            </a:r>
            <a:endParaRPr lang="en-US" altLang="ja-JP" dirty="0" smtClean="0">
              <a:solidFill>
                <a:srgbClr val="FF0000"/>
              </a:solidFill>
            </a:endParaRPr>
          </a:p>
          <a:p>
            <a:pPr marL="457200" lvl="1" indent="0">
              <a:buNone/>
            </a:pPr>
            <a:r>
              <a:rPr lang="ja-JP" altLang="en-US" dirty="0" smtClean="0"/>
              <a:t>　　→実験場はなにもない草原。落雷の危険性が高い。</a:t>
            </a:r>
            <a:endParaRPr lang="en-US" altLang="ja-JP" dirty="0" smtClean="0"/>
          </a:p>
          <a:p>
            <a:pPr marL="457200" lvl="1" indent="0">
              <a:buNone/>
            </a:pPr>
            <a:endParaRPr lang="en-US" altLang="zh-TW" dirty="0" smtClean="0"/>
          </a:p>
        </p:txBody>
      </p:sp>
    </p:spTree>
    <p:extLst>
      <p:ext uri="{BB962C8B-B14F-4D97-AF65-F5344CB8AC3E}">
        <p14:creationId xmlns="" xmlns:p14="http://schemas.microsoft.com/office/powerpoint/2010/main" val="3878615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実験実施にあたって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周囲の保安</a:t>
            </a:r>
            <a:endParaRPr kumimoji="1" lang="en-US" altLang="ja-JP" dirty="0" smtClean="0"/>
          </a:p>
          <a:p>
            <a:pPr lvl="1"/>
            <a:r>
              <a:rPr kumimoji="1" lang="ja-JP" altLang="en-US" dirty="0" smtClean="0"/>
              <a:t>警戒区域を確保できるように保安要員を配置</a:t>
            </a:r>
            <a:endParaRPr kumimoji="1" lang="en-US" altLang="ja-JP" dirty="0" smtClean="0"/>
          </a:p>
          <a:p>
            <a:pPr lvl="1"/>
            <a:r>
              <a:rPr kumimoji="1" lang="ja-JP" altLang="en-US" dirty="0" smtClean="0"/>
              <a:t>保安要員は、警戒区域に関係者以外が立ち入ることのないよう、監視を行う</a:t>
            </a:r>
            <a:endParaRPr kumimoji="1" lang="en-US" altLang="ja-JP" dirty="0" smtClean="0"/>
          </a:p>
          <a:p>
            <a:pPr lvl="2"/>
            <a:r>
              <a:rPr lang="ja-JP" altLang="en-US" sz="2400" dirty="0">
                <a:solidFill>
                  <a:srgbClr val="0070C0"/>
                </a:solidFill>
              </a:rPr>
              <a:t>周辺住民の方へ配慮</a:t>
            </a:r>
            <a:endParaRPr lang="en-US" altLang="ja-JP" sz="2400" dirty="0">
              <a:solidFill>
                <a:srgbClr val="0070C0"/>
              </a:solidFill>
            </a:endParaRPr>
          </a:p>
          <a:p>
            <a:pPr lvl="2"/>
            <a:r>
              <a:rPr lang="ja-JP" altLang="en-US" sz="2400" dirty="0">
                <a:solidFill>
                  <a:srgbClr val="0070C0"/>
                </a:solidFill>
              </a:rPr>
              <a:t>通行があった</a:t>
            </a:r>
            <a:r>
              <a:rPr lang="ja-JP" altLang="en-US" sz="2400" dirty="0" smtClean="0">
                <a:solidFill>
                  <a:srgbClr val="0070C0"/>
                </a:solidFill>
              </a:rPr>
              <a:t>場合、状況</a:t>
            </a:r>
            <a:r>
              <a:rPr lang="ja-JP" altLang="en-US" sz="2400" dirty="0">
                <a:solidFill>
                  <a:srgbClr val="0070C0"/>
                </a:solidFill>
              </a:rPr>
              <a:t>を</a:t>
            </a:r>
            <a:r>
              <a:rPr lang="ja-JP" altLang="en-US" sz="2400" dirty="0" smtClean="0">
                <a:solidFill>
                  <a:srgbClr val="0070C0"/>
                </a:solidFill>
              </a:rPr>
              <a:t>お伝えして</a:t>
            </a:r>
            <a:r>
              <a:rPr lang="ja-JP" altLang="en-US" sz="2400" dirty="0">
                <a:solidFill>
                  <a:srgbClr val="0070C0"/>
                </a:solidFill>
              </a:rPr>
              <a:t>対話する</a:t>
            </a:r>
            <a:endParaRPr lang="en-US" altLang="ja-JP" sz="2400" dirty="0">
              <a:solidFill>
                <a:srgbClr val="0070C0"/>
              </a:solidFill>
            </a:endParaRPr>
          </a:p>
          <a:p>
            <a:pPr lvl="2"/>
            <a:r>
              <a:rPr lang="ja-JP" altLang="en-US" sz="2400" dirty="0">
                <a:solidFill>
                  <a:srgbClr val="0070C0"/>
                </a:solidFill>
              </a:rPr>
              <a:t>待機をお願いする（待機時間は</a:t>
            </a:r>
            <a:r>
              <a:rPr lang="en-US" altLang="ja-JP" sz="2400" dirty="0">
                <a:solidFill>
                  <a:srgbClr val="0070C0"/>
                </a:solidFill>
              </a:rPr>
              <a:t>5-10</a:t>
            </a:r>
            <a:r>
              <a:rPr lang="ja-JP" altLang="en-US" sz="2400" dirty="0">
                <a:solidFill>
                  <a:srgbClr val="0070C0"/>
                </a:solidFill>
              </a:rPr>
              <a:t>分程度）</a:t>
            </a:r>
            <a:endParaRPr lang="en-US" altLang="ja-JP" sz="2400" dirty="0">
              <a:solidFill>
                <a:srgbClr val="0070C0"/>
              </a:solidFill>
            </a:endParaRPr>
          </a:p>
          <a:p>
            <a:pPr lvl="2"/>
            <a:r>
              <a:rPr lang="ja-JP" altLang="en-US" sz="2400" dirty="0">
                <a:solidFill>
                  <a:srgbClr val="0070C0"/>
                </a:solidFill>
              </a:rPr>
              <a:t>状況により本部へ連絡し作業を中断、通行いただく</a:t>
            </a:r>
            <a:endParaRPr lang="en-US" altLang="ja-JP" sz="2400" dirty="0">
              <a:solidFill>
                <a:srgbClr val="0070C0"/>
              </a:solidFill>
            </a:endParaRPr>
          </a:p>
          <a:p>
            <a:pPr lvl="1"/>
            <a:r>
              <a:rPr kumimoji="1" lang="ja-JP" altLang="en-US" dirty="0" smtClean="0"/>
              <a:t>消火隊：消火器を備え、初期消火にあたる</a:t>
            </a:r>
            <a:endParaRPr kumimoji="1" lang="en-US" altLang="ja-JP" dirty="0" smtClean="0"/>
          </a:p>
        </p:txBody>
      </p:sp>
    </p:spTree>
    <p:extLst>
      <p:ext uri="{BB962C8B-B14F-4D97-AF65-F5344CB8AC3E}">
        <p14:creationId xmlns="" xmlns:p14="http://schemas.microsoft.com/office/powerpoint/2010/main" val="2233836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08802" y="1436914"/>
            <a:ext cx="8968205" cy="400283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26"/>
            <a:ext cx="9155430" cy="1325563"/>
          </a:xfrm>
        </p:spPr>
        <p:txBody>
          <a:bodyPr/>
          <a:lstStyle/>
          <a:p>
            <a:r>
              <a:rPr kumimoji="1" lang="ja-JP" altLang="en-US" dirty="0" smtClean="0"/>
              <a:t>打上げ</a:t>
            </a:r>
            <a:r>
              <a:rPr kumimoji="1" lang="en-US" altLang="ja-JP" dirty="0" smtClean="0"/>
              <a:t>30</a:t>
            </a:r>
            <a:r>
              <a:rPr kumimoji="1" lang="ja-JP" altLang="en-US" dirty="0" smtClean="0"/>
              <a:t>分前、打上げ直後連絡の例</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 xmlns:p14="http://schemas.microsoft.com/office/powerpoint/2010/main" val="3038348300"/>
              </p:ext>
            </p:extLst>
          </p:nvPr>
        </p:nvGraphicFramePr>
        <p:xfrm>
          <a:off x="1784120" y="1426310"/>
          <a:ext cx="5389764" cy="5040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08935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r"/>
            <a:r>
              <a:rPr lang="ja-JP" altLang="en-US" dirty="0"/>
              <a:t>緊急</a:t>
            </a:r>
            <a:r>
              <a:rPr lang="ja-JP" altLang="en-US" dirty="0" smtClean="0"/>
              <a:t>時連絡体制例</a:t>
            </a:r>
            <a:endParaRPr kumimoji="1" lang="ja-JP" altLang="en-US" dirty="0"/>
          </a:p>
        </p:txBody>
      </p:sp>
      <p:graphicFrame>
        <p:nvGraphicFramePr>
          <p:cNvPr id="4" name="コンテンツ プレースホルダー 7"/>
          <p:cNvGraphicFramePr>
            <a:graphicFrameLocks/>
          </p:cNvGraphicFramePr>
          <p:nvPr>
            <p:extLst>
              <p:ext uri="{D42A27DB-BD31-4B8C-83A1-F6EECF244321}">
                <p14:modId xmlns="" xmlns:p14="http://schemas.microsoft.com/office/powerpoint/2010/main" val="3036766082"/>
              </p:ext>
            </p:extLst>
          </p:nvPr>
        </p:nvGraphicFramePr>
        <p:xfrm>
          <a:off x="562151" y="464878"/>
          <a:ext cx="6595108" cy="610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4572000" y="1601182"/>
            <a:ext cx="3328155" cy="707886"/>
          </a:xfrm>
          <a:prstGeom prst="rect">
            <a:avLst/>
          </a:prstGeom>
          <a:noFill/>
        </p:spPr>
        <p:txBody>
          <a:bodyPr wrap="none" rtlCol="0">
            <a:spAutoFit/>
          </a:bodyPr>
          <a:lstStyle/>
          <a:p>
            <a:r>
              <a:rPr kumimoji="1" lang="en-US" altLang="ja-JP" sz="2000" dirty="0" smtClean="0"/>
              <a:t>※</a:t>
            </a:r>
            <a:r>
              <a:rPr kumimoji="1" lang="ja-JP" altLang="en-US" sz="2000" dirty="0" smtClean="0"/>
              <a:t>打上管理者などに関わらず</a:t>
            </a:r>
            <a:endParaRPr kumimoji="1" lang="en-US" altLang="ja-JP" sz="2000" dirty="0" smtClean="0"/>
          </a:p>
          <a:p>
            <a:r>
              <a:rPr kumimoji="1" lang="ja-JP" altLang="en-US" sz="2000" dirty="0" smtClean="0"/>
              <a:t>速やかに各所へ連絡を行う</a:t>
            </a:r>
            <a:endParaRPr kumimoji="1" lang="ja-JP" altLang="en-US" sz="2000" dirty="0"/>
          </a:p>
        </p:txBody>
      </p:sp>
    </p:spTree>
    <p:extLst>
      <p:ext uri="{BB962C8B-B14F-4D97-AF65-F5344CB8AC3E}">
        <p14:creationId xmlns="" xmlns:p14="http://schemas.microsoft.com/office/powerpoint/2010/main" val="803153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怪我・自己を未然に防ぐために</a:t>
            </a:r>
            <a:endParaRPr kumimoji="1" lang="ja-JP" altLang="en-US" dirty="0"/>
          </a:p>
        </p:txBody>
      </p:sp>
      <p:sp>
        <p:nvSpPr>
          <p:cNvPr id="3" name="コンテンツ プレースホルダー 2"/>
          <p:cNvSpPr>
            <a:spLocks noGrp="1"/>
          </p:cNvSpPr>
          <p:nvPr>
            <p:ph idx="1"/>
          </p:nvPr>
        </p:nvSpPr>
        <p:spPr>
          <a:xfrm>
            <a:off x="628650" y="1645920"/>
            <a:ext cx="7886700" cy="4907280"/>
          </a:xfrm>
        </p:spPr>
        <p:txBody>
          <a:bodyPr>
            <a:normAutofit fontScale="92500" lnSpcReduction="10000"/>
          </a:bodyPr>
          <a:lstStyle/>
          <a:p>
            <a:r>
              <a:rPr kumimoji="1" lang="ja-JP" altLang="en-US" dirty="0" smtClean="0"/>
              <a:t>ヒヤリハットによる事例の共有</a:t>
            </a:r>
            <a:endParaRPr kumimoji="1" lang="en-US" altLang="ja-JP" dirty="0" smtClean="0">
              <a:solidFill>
                <a:srgbClr val="FF0000"/>
              </a:solidFill>
            </a:endParaRPr>
          </a:p>
          <a:p>
            <a:pPr lvl="1"/>
            <a:r>
              <a:rPr lang="ja-JP" altLang="en-US" dirty="0" smtClean="0"/>
              <a:t>退避完了前にロケットを打ち上げた</a:t>
            </a:r>
            <a:endParaRPr lang="en-US" altLang="zh-TW" dirty="0" smtClean="0"/>
          </a:p>
          <a:p>
            <a:pPr lvl="1"/>
            <a:r>
              <a:rPr lang="ja-JP" altLang="en-US" dirty="0"/>
              <a:t>計測計器用のバッテリー</a:t>
            </a:r>
            <a:r>
              <a:rPr lang="en-US" altLang="ja-JP" dirty="0"/>
              <a:t>(</a:t>
            </a:r>
            <a:r>
              <a:rPr lang="ja-JP" altLang="en-US" dirty="0"/>
              <a:t>アルカリ電池</a:t>
            </a:r>
            <a:r>
              <a:rPr lang="en-US" altLang="ja-JP" dirty="0"/>
              <a:t>)</a:t>
            </a:r>
            <a:r>
              <a:rPr lang="ja-JP" altLang="en-US" dirty="0"/>
              <a:t>のコネクタ部分を製作している時に、ショートさせて</a:t>
            </a:r>
            <a:r>
              <a:rPr lang="ja-JP" altLang="en-US" dirty="0" smtClean="0"/>
              <a:t>しまい火花</a:t>
            </a:r>
            <a:r>
              <a:rPr lang="ja-JP" altLang="en-US" dirty="0"/>
              <a:t>を散らせてしまった。</a:t>
            </a:r>
          </a:p>
          <a:p>
            <a:pPr lvl="1"/>
            <a:r>
              <a:rPr lang="ja-JP" altLang="en-US" dirty="0"/>
              <a:t>旋盤での作業中にチャックを手の甲にぶつけた．</a:t>
            </a:r>
            <a:endParaRPr lang="en-US" altLang="ja-JP" dirty="0" smtClean="0"/>
          </a:p>
          <a:p>
            <a:pPr lvl="1"/>
            <a:r>
              <a:rPr lang="ja-JP" altLang="en-US" dirty="0"/>
              <a:t>徹夜の作業で睡眠不足により刃物を扱っている時，手を切りそうになった．</a:t>
            </a:r>
          </a:p>
          <a:p>
            <a:pPr lvl="1"/>
            <a:r>
              <a:rPr lang="ja-JP" altLang="en-US" dirty="0"/>
              <a:t>机の端に工具があり，ぶつかった時に落ちてきてケガをしそうになった．</a:t>
            </a:r>
          </a:p>
          <a:p>
            <a:pPr lvl="1"/>
            <a:r>
              <a:rPr lang="ja-JP" altLang="ja-JP" dirty="0"/>
              <a:t>テフロン配管の</a:t>
            </a:r>
            <a:r>
              <a:rPr lang="ja-JP" altLang="ja-JP" dirty="0" smtClean="0"/>
              <a:t>破裂</a:t>
            </a:r>
            <a:r>
              <a:rPr lang="ja-JP" altLang="en-US" dirty="0" smtClean="0"/>
              <a:t>，ボンベ</a:t>
            </a:r>
            <a:r>
              <a:rPr lang="ja-JP" altLang="en-US" dirty="0"/>
              <a:t>の内圧が抜けているものと思っていた</a:t>
            </a:r>
            <a:r>
              <a:rPr lang="ja-JP" altLang="en-US" dirty="0" smtClean="0"/>
              <a:t>．</a:t>
            </a:r>
            <a:endParaRPr lang="en-US" altLang="ja-JP" dirty="0" smtClean="0"/>
          </a:p>
          <a:p>
            <a:pPr lvl="1"/>
            <a:r>
              <a:rPr lang="ja-JP" altLang="ja-JP" dirty="0"/>
              <a:t>空圧弁駆動用ラインに所定圧力以上の圧力がかかり、ホースが破裂</a:t>
            </a:r>
            <a:r>
              <a:rPr lang="ja-JP" altLang="ja-JP" dirty="0" smtClean="0"/>
              <a:t>した</a:t>
            </a:r>
            <a:endParaRPr lang="en-US" altLang="ja-JP" dirty="0" smtClean="0"/>
          </a:p>
          <a:p>
            <a:pPr lvl="1"/>
            <a:r>
              <a:rPr lang="ja-JP" altLang="en-US" dirty="0" smtClean="0"/>
              <a:t>指輪をしたままカーバッテリーの結線をして工具と指輪を通してジュール加熱で指輪が指にめり込んだ</a:t>
            </a:r>
            <a:endParaRPr lang="en-US" altLang="ja-JP" dirty="0" smtClean="0"/>
          </a:p>
          <a:p>
            <a:pPr lvl="1"/>
            <a:endParaRPr lang="en-US" altLang="zh-TW" dirty="0" smtClean="0"/>
          </a:p>
        </p:txBody>
      </p:sp>
    </p:spTree>
    <p:extLst>
      <p:ext uri="{BB962C8B-B14F-4D97-AF65-F5344CB8AC3E}">
        <p14:creationId xmlns="" xmlns:p14="http://schemas.microsoft.com/office/powerpoint/2010/main" val="2453374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457200" y="274638"/>
            <a:ext cx="8229600" cy="561975"/>
          </a:xfrm>
        </p:spPr>
        <p:txBody>
          <a:bodyPr>
            <a:normAutofit fontScale="90000"/>
          </a:bodyPr>
          <a:lstStyle/>
          <a:p>
            <a:r>
              <a:rPr lang="ja-JP" altLang="en-US" sz="3600" smtClean="0"/>
              <a:t>共同実験の定義と現状</a:t>
            </a:r>
          </a:p>
        </p:txBody>
      </p:sp>
      <p:sp>
        <p:nvSpPr>
          <p:cNvPr id="48131" name="コンテンツ プレースホルダ 2"/>
          <p:cNvSpPr>
            <a:spLocks noGrp="1"/>
          </p:cNvSpPr>
          <p:nvPr>
            <p:ph idx="1"/>
          </p:nvPr>
        </p:nvSpPr>
        <p:spPr>
          <a:xfrm>
            <a:off x="250825" y="908050"/>
            <a:ext cx="8569325" cy="2881313"/>
          </a:xfrm>
        </p:spPr>
        <p:txBody>
          <a:bodyPr>
            <a:normAutofit fontScale="92500" lnSpcReduction="10000"/>
          </a:bodyPr>
          <a:lstStyle/>
          <a:p>
            <a:r>
              <a:rPr lang="ja-JP" altLang="en-US" sz="2400" smtClean="0"/>
              <a:t>単独あるいは複数の大学等によるプロジェクトチームが参加する実験。個々の実験は独立しているが、用地使用等に関して自治体等管理団体が学生教育等のために実施される継続的な取組としてこれまで認めており、本枠組みでの安全教育および安全管理に準拠している実験のこと。</a:t>
            </a:r>
            <a:endParaRPr lang="en-US" altLang="ja-JP" sz="2400" smtClean="0"/>
          </a:p>
          <a:p>
            <a:r>
              <a:rPr lang="ja-JP" altLang="en-US" sz="2400" smtClean="0"/>
              <a:t>なお、今回の方針は大学等が個別に実施する実験に関して適用を強制する物ではない</a:t>
            </a:r>
            <a:endParaRPr lang="en-US" altLang="ja-JP" sz="2400" smtClean="0"/>
          </a:p>
          <a:p>
            <a:r>
              <a:rPr lang="ja-JP" altLang="en-US" sz="2400" smtClean="0"/>
              <a:t>今回、方針を適用する共同実験の実施箇所ならびに従来の実施主体は以下の通り。今後拡充する可能性有り。</a:t>
            </a:r>
            <a:endParaRPr lang="en-US" altLang="ja-JP" sz="2400" smtClean="0"/>
          </a:p>
        </p:txBody>
      </p:sp>
      <p:graphicFrame>
        <p:nvGraphicFramePr>
          <p:cNvPr id="4" name="表 3"/>
          <p:cNvGraphicFramePr>
            <a:graphicFrameLocks noGrp="1"/>
          </p:cNvGraphicFramePr>
          <p:nvPr/>
        </p:nvGraphicFramePr>
        <p:xfrm>
          <a:off x="539750" y="4546600"/>
          <a:ext cx="8352928" cy="2194560"/>
        </p:xfrm>
        <a:graphic>
          <a:graphicData uri="http://schemas.openxmlformats.org/drawingml/2006/table">
            <a:tbl>
              <a:tblPr firstRow="1" bandRow="1">
                <a:tableStyleId>{5C22544A-7EE6-4342-B048-85BDC9FD1C3A}</a:tableStyleId>
              </a:tblPr>
              <a:tblGrid>
                <a:gridCol w="1944216"/>
                <a:gridCol w="1368152"/>
                <a:gridCol w="2304256"/>
                <a:gridCol w="2736304"/>
              </a:tblGrid>
              <a:tr h="360040">
                <a:tc>
                  <a:txBody>
                    <a:bodyPr/>
                    <a:lstStyle/>
                    <a:p>
                      <a:r>
                        <a:rPr kumimoji="1" lang="ja-JP" altLang="en-US" dirty="0" smtClean="0">
                          <a:solidFill>
                            <a:schemeClr val="tx1"/>
                          </a:solidFill>
                        </a:rPr>
                        <a:t>実施箇所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用地管理者</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実施主体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備考</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kumimoji="1" lang="ja-JP" altLang="en-US" dirty="0" smtClean="0">
                          <a:solidFill>
                            <a:schemeClr val="tx1"/>
                          </a:solidFill>
                        </a:rPr>
                        <a:t>北海道　大樹町</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大樹町</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北大 </a:t>
                      </a:r>
                      <a:r>
                        <a:rPr kumimoji="1" lang="en-US" altLang="ja-JP" dirty="0" smtClean="0">
                          <a:solidFill>
                            <a:schemeClr val="tx1"/>
                          </a:solidFill>
                        </a:rPr>
                        <a:t>/ </a:t>
                      </a:r>
                      <a:r>
                        <a:rPr kumimoji="1" lang="ja-JP" altLang="en-US" dirty="0" smtClean="0">
                          <a:solidFill>
                            <a:schemeClr val="tx1"/>
                          </a:solidFill>
                        </a:rPr>
                        <a:t>東海大等</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陸打ち </a:t>
                      </a:r>
                      <a:r>
                        <a:rPr kumimoji="1" lang="en-US" altLang="ja-JP" dirty="0" smtClean="0">
                          <a:solidFill>
                            <a:schemeClr val="tx1"/>
                          </a:solidFill>
                        </a:rPr>
                        <a:t>/ </a:t>
                      </a:r>
                      <a:r>
                        <a:rPr kumimoji="1" lang="ja-JP" altLang="en-US" dirty="0" smtClean="0">
                          <a:solidFill>
                            <a:schemeClr val="tx1"/>
                          </a:solidFill>
                        </a:rPr>
                        <a:t>海打ち</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kumimoji="1" lang="ja-JP" altLang="en-US" dirty="0" smtClean="0">
                          <a:solidFill>
                            <a:schemeClr val="tx1"/>
                          </a:solidFill>
                        </a:rPr>
                        <a:t>秋田県　能代市</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秋田県庁</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大学単独 </a:t>
                      </a:r>
                      <a:r>
                        <a:rPr kumimoji="1" lang="en-US" altLang="ja-JP" dirty="0" smtClean="0">
                          <a:solidFill>
                            <a:schemeClr val="tx1"/>
                          </a:solidFill>
                        </a:rPr>
                        <a:t>/ </a:t>
                      </a:r>
                      <a:r>
                        <a:rPr kumimoji="1" lang="ja-JP" altLang="en-US" dirty="0" smtClean="0">
                          <a:solidFill>
                            <a:schemeClr val="tx1"/>
                          </a:solidFill>
                        </a:rPr>
                        <a:t>共同実験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陸打ち</a:t>
                      </a:r>
                      <a:r>
                        <a:rPr kumimoji="1" lang="ja-JP" altLang="en-US" baseline="0" dirty="0" smtClean="0">
                          <a:solidFill>
                            <a:schemeClr val="tx1"/>
                          </a:solidFill>
                        </a:rPr>
                        <a:t> </a:t>
                      </a:r>
                      <a:r>
                        <a:rPr kumimoji="1" lang="en-US" altLang="ja-JP" baseline="0" dirty="0" smtClean="0">
                          <a:solidFill>
                            <a:schemeClr val="tx1"/>
                          </a:solidFill>
                        </a:rPr>
                        <a:t>/ </a:t>
                      </a:r>
                      <a:r>
                        <a:rPr kumimoji="1" lang="ja-JP" altLang="en-US" baseline="0" dirty="0" smtClean="0">
                          <a:solidFill>
                            <a:schemeClr val="tx1"/>
                          </a:solidFill>
                        </a:rPr>
                        <a:t>海打ち</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kumimoji="1" lang="ja-JP" altLang="en-US" dirty="0" smtClean="0">
                          <a:solidFill>
                            <a:schemeClr val="tx1"/>
                          </a:solidFill>
                        </a:rPr>
                        <a:t>千葉県　御宿</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御宿町</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大学単独 </a:t>
                      </a:r>
                      <a:r>
                        <a:rPr kumimoji="1" lang="en-US" altLang="ja-JP" dirty="0" smtClean="0">
                          <a:solidFill>
                            <a:schemeClr val="tx1"/>
                          </a:solidFill>
                        </a:rPr>
                        <a:t>/ </a:t>
                      </a:r>
                      <a:r>
                        <a:rPr kumimoji="1" lang="ja-JP" altLang="en-US" dirty="0" smtClean="0">
                          <a:solidFill>
                            <a:schemeClr val="tx1"/>
                          </a:solidFill>
                        </a:rPr>
                        <a:t>共同実験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海打ち</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9736">
                <a:tc>
                  <a:txBody>
                    <a:bodyPr/>
                    <a:lstStyle/>
                    <a:p>
                      <a:r>
                        <a:rPr kumimoji="1" lang="ja-JP" altLang="en-US" dirty="0" smtClean="0">
                          <a:solidFill>
                            <a:schemeClr val="tx1"/>
                          </a:solidFill>
                        </a:rPr>
                        <a:t>東京都　伊豆大島</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大島町</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大学単独 </a:t>
                      </a:r>
                      <a:r>
                        <a:rPr kumimoji="1" lang="en-US" altLang="ja-JP" dirty="0" smtClean="0">
                          <a:solidFill>
                            <a:schemeClr val="tx1"/>
                          </a:solidFill>
                        </a:rPr>
                        <a:t>/ </a:t>
                      </a:r>
                      <a:r>
                        <a:rPr kumimoji="1" lang="ja-JP" altLang="en-US" dirty="0" smtClean="0">
                          <a:solidFill>
                            <a:schemeClr val="tx1"/>
                          </a:solidFill>
                        </a:rPr>
                        <a:t>共同実験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陸打ち</a:t>
                      </a:r>
                      <a:r>
                        <a:rPr kumimoji="1" lang="ja-JP" altLang="en-US" baseline="0" dirty="0" smtClean="0">
                          <a:solidFill>
                            <a:schemeClr val="tx1"/>
                          </a:solidFill>
                        </a:rPr>
                        <a:t> </a:t>
                      </a:r>
                      <a:r>
                        <a:rPr kumimoji="1" lang="en-US" altLang="ja-JP" baseline="0" dirty="0" smtClean="0">
                          <a:solidFill>
                            <a:schemeClr val="tx1"/>
                          </a:solidFill>
                        </a:rPr>
                        <a:t>/ </a:t>
                      </a:r>
                      <a:r>
                        <a:rPr kumimoji="1" lang="ja-JP" altLang="en-US" baseline="0" dirty="0" smtClean="0">
                          <a:solidFill>
                            <a:schemeClr val="tx1"/>
                          </a:solidFill>
                        </a:rPr>
                        <a:t>海打ち</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296">
                <a:tc>
                  <a:txBody>
                    <a:bodyPr/>
                    <a:lstStyle/>
                    <a:p>
                      <a:r>
                        <a:rPr kumimoji="1" lang="ja-JP" altLang="en-US" dirty="0" smtClean="0">
                          <a:solidFill>
                            <a:schemeClr val="tx1"/>
                          </a:solidFill>
                        </a:rPr>
                        <a:t>和歌山県　加太</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和歌山県庁</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加太活性化協議会</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陸打ち</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457200" y="274638"/>
            <a:ext cx="8229600" cy="561975"/>
          </a:xfrm>
        </p:spPr>
        <p:txBody>
          <a:bodyPr>
            <a:normAutofit fontScale="90000"/>
          </a:bodyPr>
          <a:lstStyle/>
          <a:p>
            <a:r>
              <a:rPr lang="ja-JP" altLang="en-US" sz="3600" smtClean="0"/>
              <a:t>対策に向けた基本方針</a:t>
            </a:r>
          </a:p>
        </p:txBody>
      </p:sp>
      <p:sp>
        <p:nvSpPr>
          <p:cNvPr id="49155" name="コンテンツ プレースホルダ 2"/>
          <p:cNvSpPr>
            <a:spLocks noGrp="1"/>
          </p:cNvSpPr>
          <p:nvPr>
            <p:ph idx="1"/>
          </p:nvPr>
        </p:nvSpPr>
        <p:spPr>
          <a:xfrm>
            <a:off x="457200" y="981075"/>
            <a:ext cx="8229600" cy="5616575"/>
          </a:xfrm>
        </p:spPr>
        <p:txBody>
          <a:bodyPr/>
          <a:lstStyle/>
          <a:p>
            <a:pPr>
              <a:buFontTx/>
              <a:buNone/>
            </a:pPr>
            <a:r>
              <a:rPr lang="ja-JP" altLang="en-US" sz="2800" smtClean="0"/>
              <a:t>＜体制＞</a:t>
            </a:r>
            <a:endParaRPr lang="en-US" altLang="ja-JP" sz="2800" smtClean="0"/>
          </a:p>
          <a:p>
            <a:r>
              <a:rPr lang="ja-JP" altLang="en-US" sz="2400" smtClean="0"/>
              <a:t>「大学・企業による学生プロジェクトを通じた</a:t>
            </a:r>
            <a:r>
              <a:rPr lang="en-US" altLang="ja-JP" sz="2400" smtClean="0"/>
              <a:t>『</a:t>
            </a:r>
            <a:r>
              <a:rPr lang="ja-JP" altLang="en-US" sz="2400" smtClean="0"/>
              <a:t>即戦力</a:t>
            </a:r>
            <a:r>
              <a:rPr lang="en-US" altLang="ja-JP" sz="2400" smtClean="0"/>
              <a:t>』</a:t>
            </a:r>
            <a:r>
              <a:rPr lang="ja-JP" altLang="en-US" sz="2400" smtClean="0"/>
              <a:t>人材育成プログラム」（代表研究機関：和歌山大学、参画機関：北海道大学・秋田大学・千葉工業大学）文部科学省「宇宙航空科学技術推進委託費」（</a:t>
            </a:r>
            <a:r>
              <a:rPr lang="en-US" altLang="ja-JP" sz="2400" smtClean="0"/>
              <a:t>2017</a:t>
            </a:r>
            <a:r>
              <a:rPr lang="ja-JP" altLang="en-US" sz="2400" smtClean="0"/>
              <a:t>～</a:t>
            </a:r>
            <a:r>
              <a:rPr lang="en-US" altLang="ja-JP" sz="2400" smtClean="0"/>
              <a:t>2019</a:t>
            </a:r>
            <a:r>
              <a:rPr lang="ja-JP" altLang="en-US" sz="2400" smtClean="0"/>
              <a:t>年度）の一環として実施</a:t>
            </a:r>
            <a:endParaRPr lang="en-US" altLang="ja-JP" sz="2400" smtClean="0"/>
          </a:p>
          <a:p>
            <a:pPr>
              <a:buFontTx/>
              <a:buNone/>
            </a:pPr>
            <a:r>
              <a:rPr lang="ja-JP" altLang="en-US" sz="2800" smtClean="0"/>
              <a:t>＜運営面＞</a:t>
            </a:r>
            <a:endParaRPr lang="en-US" altLang="ja-JP" sz="2800" smtClean="0"/>
          </a:p>
          <a:p>
            <a:r>
              <a:rPr lang="ja-JP" altLang="en-US" sz="2400" smtClean="0"/>
              <a:t>経済的に自立的な運営による共同実験の継続性確立</a:t>
            </a:r>
            <a:endParaRPr lang="en-US" altLang="ja-JP" sz="2400" smtClean="0"/>
          </a:p>
          <a:p>
            <a:pPr lvl="1">
              <a:buFont typeface="Wingdings" pitchFamily="2" charset="2"/>
              <a:buChar char="u"/>
            </a:pPr>
            <a:r>
              <a:rPr lang="ja-JP" altLang="en-US" sz="2000" smtClean="0"/>
              <a:t>必要経費の明示　　◆受益者負担　　 ◆支援資金獲得体制の確立　</a:t>
            </a:r>
            <a:endParaRPr lang="en-US" altLang="ja-JP" sz="2000" smtClean="0"/>
          </a:p>
          <a:p>
            <a:pPr>
              <a:buFontTx/>
              <a:buNone/>
            </a:pPr>
            <a:r>
              <a:rPr lang="ja-JP" altLang="en-US" sz="2800" smtClean="0"/>
              <a:t>＜安全面＞</a:t>
            </a:r>
            <a:endParaRPr lang="en-US" altLang="ja-JP" sz="2400" smtClean="0"/>
          </a:p>
          <a:p>
            <a:r>
              <a:rPr lang="ja-JP" altLang="en-US" sz="2400" smtClean="0"/>
              <a:t>参加者に対する安全教育の徹底</a:t>
            </a:r>
            <a:endParaRPr lang="en-US" altLang="ja-JP" sz="2400" smtClean="0"/>
          </a:p>
          <a:p>
            <a:r>
              <a:rPr lang="ja-JP" altLang="en-US" sz="2400" smtClean="0"/>
              <a:t>委託費を利用した安全に関する共用インフラの拡充</a:t>
            </a:r>
            <a:endParaRPr lang="en-US" altLang="ja-JP" sz="2400" smtClean="0"/>
          </a:p>
          <a:p>
            <a:r>
              <a:rPr lang="ja-JP" altLang="en-US" sz="2400" smtClean="0"/>
              <a:t>周辺自治体等に対する安全・安心に関する担保体制の構築</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p:nvPr>
        </p:nvSpPr>
        <p:spPr>
          <a:xfrm>
            <a:off x="457200" y="274638"/>
            <a:ext cx="8229600" cy="561975"/>
          </a:xfrm>
        </p:spPr>
        <p:txBody>
          <a:bodyPr>
            <a:normAutofit fontScale="90000"/>
          </a:bodyPr>
          <a:lstStyle/>
          <a:p>
            <a:r>
              <a:rPr lang="ja-JP" altLang="en-US" sz="3600" smtClean="0"/>
              <a:t>新旧対応表</a:t>
            </a:r>
          </a:p>
        </p:txBody>
      </p:sp>
      <p:graphicFrame>
        <p:nvGraphicFramePr>
          <p:cNvPr id="5" name="表 4"/>
          <p:cNvGraphicFramePr>
            <a:graphicFrameLocks noGrp="1"/>
          </p:cNvGraphicFramePr>
          <p:nvPr/>
        </p:nvGraphicFramePr>
        <p:xfrm>
          <a:off x="323850" y="1052513"/>
          <a:ext cx="8640960" cy="5394960"/>
        </p:xfrm>
        <a:graphic>
          <a:graphicData uri="http://schemas.openxmlformats.org/drawingml/2006/table">
            <a:tbl>
              <a:tblPr firstRow="1" bandRow="1">
                <a:tableStyleId>{5C22544A-7EE6-4342-B048-85BDC9FD1C3A}</a:tableStyleId>
              </a:tblPr>
              <a:tblGrid>
                <a:gridCol w="2376263"/>
                <a:gridCol w="1440160"/>
                <a:gridCol w="2016224"/>
                <a:gridCol w="2808313"/>
              </a:tblGrid>
              <a:tr h="153017">
                <a:tc>
                  <a:txBody>
                    <a:bodyPr/>
                    <a:lstStyle/>
                    <a:p>
                      <a:pPr algn="ctr"/>
                      <a:r>
                        <a:rPr kumimoji="1" lang="ja-JP" altLang="en-US" dirty="0" smtClean="0">
                          <a:solidFill>
                            <a:schemeClr val="tx1"/>
                          </a:solidFill>
                        </a:rPr>
                        <a:t>項目</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旧</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新</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備考</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r>
                        <a:rPr kumimoji="1" lang="ja-JP" altLang="en-US" dirty="0" smtClean="0">
                          <a:solidFill>
                            <a:schemeClr val="tx1"/>
                          </a:solidFill>
                        </a:rPr>
                        <a:t>安全審査（書類）</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ボランティア</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有料審査</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審査料</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安全管理（現地）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ボランティア</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有料</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管理責任者 費用</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保安責任者</a:t>
                      </a:r>
                      <a:r>
                        <a:rPr kumimoji="1" lang="ja-JP" altLang="en-US" baseline="0" dirty="0" smtClean="0">
                          <a:solidFill>
                            <a:schemeClr val="tx1"/>
                          </a:solidFill>
                        </a:rPr>
                        <a:t> </a:t>
                      </a:r>
                      <a:r>
                        <a:rPr kumimoji="1" lang="en-US" altLang="ja-JP" dirty="0" smtClean="0">
                          <a:solidFill>
                            <a:schemeClr val="tx1"/>
                          </a:solidFill>
                        </a:rPr>
                        <a:t>/ </a:t>
                      </a:r>
                      <a:r>
                        <a:rPr kumimoji="1" lang="ja-JP" altLang="en-US" dirty="0" smtClean="0">
                          <a:solidFill>
                            <a:schemeClr val="tx1"/>
                          </a:solidFill>
                        </a:rPr>
                        <a:t>補助者 費用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安全教育</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任意</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受講・証明書発行</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有料・</a:t>
                      </a:r>
                      <a:r>
                        <a:rPr kumimoji="1" lang="en-US" altLang="ja-JP" dirty="0" smtClean="0">
                          <a:solidFill>
                            <a:schemeClr val="tx1"/>
                          </a:solidFill>
                        </a:rPr>
                        <a:t>1</a:t>
                      </a:r>
                      <a:r>
                        <a:rPr kumimoji="1" lang="ja-JP" altLang="en-US" dirty="0" smtClean="0">
                          <a:solidFill>
                            <a:schemeClr val="tx1"/>
                          </a:solidFill>
                        </a:rPr>
                        <a:t>年間有効</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安全教育テキスト</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個別</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共同実験版発行</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安全審査証明証</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無し</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有料発行</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ガイドライン対応</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r>
                        <a:rPr kumimoji="1" lang="ja-JP" altLang="en-US" dirty="0" smtClean="0">
                          <a:solidFill>
                            <a:schemeClr val="tx1"/>
                          </a:solidFill>
                        </a:rPr>
                        <a:t>打上管理責任者経歴表</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無し</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データベース化</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ガイドライン対応</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kumimoji="1" lang="ja-JP" altLang="en-US" dirty="0" smtClean="0">
                          <a:solidFill>
                            <a:schemeClr val="tx1"/>
                          </a:solidFill>
                        </a:rPr>
                        <a:t>打上実施責任者経歴表</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無し</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データベース化</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ガイドライン対応</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打上保安責任者経歴表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無し</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データベース化</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ガイドライン対応</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r>
                        <a:rPr kumimoji="1" lang="ja-JP" altLang="en-US" dirty="0" smtClean="0">
                          <a:solidFill>
                            <a:schemeClr val="tx1"/>
                          </a:solidFill>
                        </a:rPr>
                        <a:t>共用機材</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個別</a:t>
                      </a:r>
                      <a:endParaRPr kumimoji="1" lang="en-US" altLang="ja-JP" dirty="0" smtClean="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貸出データベース化</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共同実験用</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r>
                        <a:rPr kumimoji="1" lang="ja-JP" altLang="en-US" dirty="0" smtClean="0">
                          <a:solidFill>
                            <a:schemeClr val="tx1"/>
                          </a:solidFill>
                        </a:rPr>
                        <a:t>打上履歴</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無し</a:t>
                      </a:r>
                      <a:endParaRPr kumimoji="1" lang="en-US" altLang="ja-JP" dirty="0" smtClean="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データベース化</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企業連携対応</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r>
                        <a:rPr kumimoji="1" lang="ja-JP" altLang="en-US" dirty="0" smtClean="0">
                          <a:solidFill>
                            <a:schemeClr val="tx1"/>
                          </a:solidFill>
                        </a:rPr>
                        <a:t>共同実験参加証</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無し</a:t>
                      </a:r>
                      <a:endParaRPr kumimoji="1" lang="en-US" altLang="ja-JP" dirty="0" smtClean="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有料発行</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就学 </a:t>
                      </a:r>
                      <a:r>
                        <a:rPr kumimoji="1" lang="en-US" altLang="ja-JP" dirty="0" smtClean="0">
                          <a:solidFill>
                            <a:schemeClr val="tx1"/>
                          </a:solidFill>
                        </a:rPr>
                        <a:t>/ </a:t>
                      </a:r>
                      <a:r>
                        <a:rPr kumimoji="1" lang="ja-JP" altLang="en-US" dirty="0" smtClean="0">
                          <a:solidFill>
                            <a:schemeClr val="tx1"/>
                          </a:solidFill>
                        </a:rPr>
                        <a:t>就職対応</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r>
                        <a:rPr kumimoji="1" lang="ja-JP" altLang="en-US" dirty="0" smtClean="0">
                          <a:solidFill>
                            <a:schemeClr val="tx1"/>
                          </a:solidFill>
                        </a:rPr>
                        <a:t>企業ブース </a:t>
                      </a:r>
                      <a:r>
                        <a:rPr kumimoji="1" lang="en-US" altLang="ja-JP" dirty="0" smtClean="0">
                          <a:solidFill>
                            <a:schemeClr val="tx1"/>
                          </a:solidFill>
                        </a:rPr>
                        <a:t>/ </a:t>
                      </a:r>
                      <a:r>
                        <a:rPr kumimoji="1" lang="ja-JP" altLang="en-US" dirty="0" smtClean="0">
                          <a:solidFill>
                            <a:schemeClr val="tx1"/>
                          </a:solidFill>
                        </a:rPr>
                        <a:t>交流会</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個別</a:t>
                      </a:r>
                      <a:endParaRPr kumimoji="1" lang="en-US" altLang="ja-JP" dirty="0" smtClean="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実施</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smtClean="0">
                          <a:solidFill>
                            <a:schemeClr val="tx1"/>
                          </a:solidFill>
                        </a:rPr>
                        <a:t>企業連携対応</a:t>
                      </a: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017">
                <a:tc>
                  <a:txBody>
                    <a:bodyPr/>
                    <a:lstStyle/>
                    <a:p>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en-US" altLang="ja-JP" dirty="0" smtClean="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875463" y="836613"/>
            <a:ext cx="1728787" cy="5762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各プロジェクト</a:t>
            </a:r>
            <a:endParaRPr lang="en-US" altLang="ja-JP" dirty="0">
              <a:solidFill>
                <a:schemeClr val="tx1"/>
              </a:solidFill>
            </a:endParaRPr>
          </a:p>
          <a:p>
            <a:pPr algn="ctr">
              <a:defRPr/>
            </a:pPr>
            <a:r>
              <a:rPr lang="ja-JP" altLang="en-US" dirty="0">
                <a:solidFill>
                  <a:schemeClr val="tx1"/>
                </a:solidFill>
              </a:rPr>
              <a:t>実施責任者</a:t>
            </a:r>
          </a:p>
        </p:txBody>
      </p:sp>
      <p:sp>
        <p:nvSpPr>
          <p:cNvPr id="5" name="正方形/長方形 4"/>
          <p:cNvSpPr/>
          <p:nvPr/>
        </p:nvSpPr>
        <p:spPr>
          <a:xfrm>
            <a:off x="6804025" y="3573463"/>
            <a:ext cx="1800225" cy="43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打上管理責任者</a:t>
            </a:r>
          </a:p>
        </p:txBody>
      </p:sp>
      <p:sp>
        <p:nvSpPr>
          <p:cNvPr id="6" name="正方形/長方形 5"/>
          <p:cNvSpPr/>
          <p:nvPr/>
        </p:nvSpPr>
        <p:spPr>
          <a:xfrm>
            <a:off x="6804025" y="2708275"/>
            <a:ext cx="1800225" cy="6492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打上保安責任者</a:t>
            </a:r>
            <a:endParaRPr lang="en-US" altLang="ja-JP" dirty="0">
              <a:solidFill>
                <a:schemeClr val="tx1"/>
              </a:solidFill>
            </a:endParaRPr>
          </a:p>
          <a:p>
            <a:pPr algn="ctr">
              <a:defRPr/>
            </a:pPr>
            <a:r>
              <a:rPr lang="ja-JP" altLang="en-US" dirty="0">
                <a:solidFill>
                  <a:schemeClr val="tx1"/>
                </a:solidFill>
              </a:rPr>
              <a:t>補助者</a:t>
            </a:r>
          </a:p>
        </p:txBody>
      </p:sp>
      <p:sp>
        <p:nvSpPr>
          <p:cNvPr id="9" name="角丸四角形 8"/>
          <p:cNvSpPr/>
          <p:nvPr/>
        </p:nvSpPr>
        <p:spPr>
          <a:xfrm>
            <a:off x="3635375" y="2133600"/>
            <a:ext cx="2232025" cy="28733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dirty="0">
                <a:solidFill>
                  <a:schemeClr val="tx1"/>
                </a:solidFill>
              </a:rPr>
              <a:t>加太活性化協議会</a:t>
            </a:r>
          </a:p>
        </p:txBody>
      </p:sp>
      <p:sp>
        <p:nvSpPr>
          <p:cNvPr id="10" name="正方形/長方形 9"/>
          <p:cNvSpPr/>
          <p:nvPr/>
        </p:nvSpPr>
        <p:spPr>
          <a:xfrm>
            <a:off x="6804025" y="2205038"/>
            <a:ext cx="1800225" cy="43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安全審査（書類）</a:t>
            </a:r>
          </a:p>
        </p:txBody>
      </p:sp>
      <p:sp>
        <p:nvSpPr>
          <p:cNvPr id="11" name="角丸四角形 10"/>
          <p:cNvSpPr/>
          <p:nvPr/>
        </p:nvSpPr>
        <p:spPr>
          <a:xfrm>
            <a:off x="3635375" y="2565400"/>
            <a:ext cx="2232025" cy="576263"/>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dirty="0">
                <a:solidFill>
                  <a:schemeClr val="tx1"/>
                </a:solidFill>
              </a:rPr>
              <a:t>(</a:t>
            </a:r>
            <a:r>
              <a:rPr lang="ja-JP" altLang="en-US" dirty="0">
                <a:solidFill>
                  <a:schemeClr val="tx1"/>
                </a:solidFill>
              </a:rPr>
              <a:t>株</a:t>
            </a:r>
            <a:r>
              <a:rPr lang="en-US" altLang="ja-JP" dirty="0">
                <a:solidFill>
                  <a:schemeClr val="tx1"/>
                </a:solidFill>
              </a:rPr>
              <a:t>)</a:t>
            </a:r>
            <a:r>
              <a:rPr lang="ja-JP" altLang="en-US" dirty="0">
                <a:solidFill>
                  <a:schemeClr val="tx1"/>
                </a:solidFill>
              </a:rPr>
              <a:t>オービタル</a:t>
            </a:r>
            <a:endParaRPr lang="en-US" altLang="ja-JP" dirty="0">
              <a:solidFill>
                <a:schemeClr val="tx1"/>
              </a:solidFill>
            </a:endParaRPr>
          </a:p>
          <a:p>
            <a:pPr algn="ctr">
              <a:defRPr/>
            </a:pPr>
            <a:r>
              <a:rPr lang="ja-JP" altLang="en-US" dirty="0">
                <a:solidFill>
                  <a:schemeClr val="tx1"/>
                </a:solidFill>
              </a:rPr>
              <a:t>エンジニアリング</a:t>
            </a:r>
          </a:p>
        </p:txBody>
      </p:sp>
      <p:sp>
        <p:nvSpPr>
          <p:cNvPr id="12" name="角丸四角形 11"/>
          <p:cNvSpPr/>
          <p:nvPr/>
        </p:nvSpPr>
        <p:spPr>
          <a:xfrm>
            <a:off x="3635375" y="3284538"/>
            <a:ext cx="2232025" cy="576262"/>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dirty="0">
                <a:solidFill>
                  <a:schemeClr val="tx1"/>
                </a:solidFill>
              </a:rPr>
              <a:t>合同会社エスイー</a:t>
            </a:r>
          </a:p>
        </p:txBody>
      </p:sp>
      <p:sp>
        <p:nvSpPr>
          <p:cNvPr id="14" name="角丸四角形 13"/>
          <p:cNvSpPr/>
          <p:nvPr/>
        </p:nvSpPr>
        <p:spPr>
          <a:xfrm>
            <a:off x="468313" y="2133600"/>
            <a:ext cx="2447925" cy="28733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dirty="0">
                <a:solidFill>
                  <a:schemeClr val="tx1"/>
                </a:solidFill>
              </a:rPr>
              <a:t>和歌山大学</a:t>
            </a:r>
          </a:p>
        </p:txBody>
      </p:sp>
      <p:sp>
        <p:nvSpPr>
          <p:cNvPr id="15" name="角丸四角形 14"/>
          <p:cNvSpPr/>
          <p:nvPr/>
        </p:nvSpPr>
        <p:spPr>
          <a:xfrm>
            <a:off x="468313" y="2708275"/>
            <a:ext cx="2447925" cy="28892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dirty="0">
                <a:solidFill>
                  <a:schemeClr val="tx1"/>
                </a:solidFill>
              </a:rPr>
              <a:t>千葉工業大学</a:t>
            </a:r>
          </a:p>
        </p:txBody>
      </p:sp>
      <p:sp>
        <p:nvSpPr>
          <p:cNvPr id="16" name="角丸四角形 15"/>
          <p:cNvSpPr/>
          <p:nvPr/>
        </p:nvSpPr>
        <p:spPr>
          <a:xfrm>
            <a:off x="468313" y="3429000"/>
            <a:ext cx="2447925" cy="28733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dirty="0">
                <a:solidFill>
                  <a:schemeClr val="tx1"/>
                </a:solidFill>
              </a:rPr>
              <a:t>秋田大学（和歌山大学）</a:t>
            </a:r>
          </a:p>
        </p:txBody>
      </p:sp>
      <p:sp>
        <p:nvSpPr>
          <p:cNvPr id="18" name="正方形/長方形 17"/>
          <p:cNvSpPr/>
          <p:nvPr/>
        </p:nvSpPr>
        <p:spPr>
          <a:xfrm>
            <a:off x="3492500" y="2060575"/>
            <a:ext cx="2519363" cy="187325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右矢印 18"/>
          <p:cNvSpPr/>
          <p:nvPr/>
        </p:nvSpPr>
        <p:spPr>
          <a:xfrm>
            <a:off x="2916238" y="2205038"/>
            <a:ext cx="719137" cy="1444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右矢印 19"/>
          <p:cNvSpPr/>
          <p:nvPr/>
        </p:nvSpPr>
        <p:spPr>
          <a:xfrm>
            <a:off x="2916238" y="2781300"/>
            <a:ext cx="719137" cy="1428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右矢印 20"/>
          <p:cNvSpPr/>
          <p:nvPr/>
        </p:nvSpPr>
        <p:spPr>
          <a:xfrm>
            <a:off x="2916238" y="3500438"/>
            <a:ext cx="719137" cy="1444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16" name="テキスト ボックス 22"/>
          <p:cNvSpPr txBox="1">
            <a:spLocks noChangeArrowheads="1"/>
          </p:cNvSpPr>
          <p:nvPr/>
        </p:nvSpPr>
        <p:spPr bwMode="auto">
          <a:xfrm>
            <a:off x="3054350" y="2060575"/>
            <a:ext cx="282575" cy="1800225"/>
          </a:xfrm>
          <a:prstGeom prst="rect">
            <a:avLst/>
          </a:prstGeom>
          <a:solidFill>
            <a:schemeClr val="bg1"/>
          </a:solidFill>
          <a:ln w="9525">
            <a:solidFill>
              <a:schemeClr val="tx1"/>
            </a:solidFill>
            <a:miter lim="800000"/>
            <a:headEnd/>
            <a:tailEnd/>
          </a:ln>
        </p:spPr>
        <p:txBody>
          <a:bodyPr vert="eaVert" lIns="0" rIns="0">
            <a:spAutoFit/>
          </a:bodyPr>
          <a:lstStyle/>
          <a:p>
            <a:pPr algn="ctr"/>
            <a:r>
              <a:rPr lang="ja-JP" altLang="en-US"/>
              <a:t>発注</a:t>
            </a:r>
            <a:r>
              <a:rPr lang="en-US" altLang="ja-JP"/>
              <a:t>1</a:t>
            </a:r>
            <a:endParaRPr lang="ja-JP" altLang="en-US"/>
          </a:p>
        </p:txBody>
      </p:sp>
      <p:sp>
        <p:nvSpPr>
          <p:cNvPr id="24" name="右矢印 23"/>
          <p:cNvSpPr/>
          <p:nvPr/>
        </p:nvSpPr>
        <p:spPr>
          <a:xfrm>
            <a:off x="5867400" y="2205038"/>
            <a:ext cx="720725" cy="1444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右矢印 24"/>
          <p:cNvSpPr/>
          <p:nvPr/>
        </p:nvSpPr>
        <p:spPr>
          <a:xfrm>
            <a:off x="5867400" y="2781300"/>
            <a:ext cx="720725" cy="1428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右矢印 25"/>
          <p:cNvSpPr/>
          <p:nvPr/>
        </p:nvSpPr>
        <p:spPr>
          <a:xfrm rot="20672657">
            <a:off x="5873750" y="3306763"/>
            <a:ext cx="720725" cy="1428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20" name="テキスト ボックス 26"/>
          <p:cNvSpPr txBox="1">
            <a:spLocks noChangeArrowheads="1"/>
          </p:cNvSpPr>
          <p:nvPr/>
        </p:nvSpPr>
        <p:spPr bwMode="auto">
          <a:xfrm>
            <a:off x="6162675" y="2060575"/>
            <a:ext cx="280988" cy="1800225"/>
          </a:xfrm>
          <a:prstGeom prst="rect">
            <a:avLst/>
          </a:prstGeom>
          <a:solidFill>
            <a:schemeClr val="bg1"/>
          </a:solidFill>
          <a:ln w="9525">
            <a:solidFill>
              <a:schemeClr val="tx1"/>
            </a:solidFill>
            <a:miter lim="800000"/>
            <a:headEnd/>
            <a:tailEnd/>
          </a:ln>
        </p:spPr>
        <p:txBody>
          <a:bodyPr vert="eaVert" lIns="0" rIns="0">
            <a:spAutoFit/>
          </a:bodyPr>
          <a:lstStyle/>
          <a:p>
            <a:pPr algn="ctr"/>
            <a:r>
              <a:rPr lang="ja-JP" altLang="en-US"/>
              <a:t>発注</a:t>
            </a:r>
            <a:r>
              <a:rPr lang="en-US" altLang="ja-JP"/>
              <a:t>2</a:t>
            </a:r>
            <a:endParaRPr lang="ja-JP" altLang="en-US"/>
          </a:p>
        </p:txBody>
      </p:sp>
      <p:sp>
        <p:nvSpPr>
          <p:cNvPr id="28" name="正方形/長方形 27"/>
          <p:cNvSpPr/>
          <p:nvPr/>
        </p:nvSpPr>
        <p:spPr>
          <a:xfrm>
            <a:off x="6588125" y="2060575"/>
            <a:ext cx="2232025" cy="1439863"/>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下矢印 28"/>
          <p:cNvSpPr/>
          <p:nvPr/>
        </p:nvSpPr>
        <p:spPr>
          <a:xfrm>
            <a:off x="7164388" y="1412875"/>
            <a:ext cx="144462" cy="6477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下矢印 29"/>
          <p:cNvSpPr/>
          <p:nvPr/>
        </p:nvSpPr>
        <p:spPr>
          <a:xfrm rot="10800000">
            <a:off x="8172450" y="1412875"/>
            <a:ext cx="144463" cy="6477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24" name="テキスト ボックス 30"/>
          <p:cNvSpPr txBox="1">
            <a:spLocks noChangeArrowheads="1"/>
          </p:cNvSpPr>
          <p:nvPr/>
        </p:nvSpPr>
        <p:spPr bwMode="auto">
          <a:xfrm>
            <a:off x="6948488" y="1557338"/>
            <a:ext cx="1600200" cy="349250"/>
          </a:xfrm>
          <a:prstGeom prst="rect">
            <a:avLst/>
          </a:prstGeom>
          <a:solidFill>
            <a:schemeClr val="bg1"/>
          </a:solidFill>
          <a:ln w="9525">
            <a:solidFill>
              <a:schemeClr val="tx1"/>
            </a:solidFill>
            <a:miter lim="800000"/>
            <a:headEnd/>
            <a:tailEnd/>
          </a:ln>
        </p:spPr>
        <p:txBody>
          <a:bodyPr wrap="none" lIns="36000" tIns="36000" rIns="36000" bIns="36000">
            <a:spAutoFit/>
          </a:bodyPr>
          <a:lstStyle/>
          <a:p>
            <a:r>
              <a:rPr lang="ja-JP" altLang="en-US"/>
              <a:t>書類提出</a:t>
            </a:r>
            <a:r>
              <a:rPr lang="en-US" altLang="ja-JP"/>
              <a:t>/ </a:t>
            </a:r>
            <a:r>
              <a:rPr lang="ja-JP" altLang="en-US"/>
              <a:t>審査</a:t>
            </a:r>
          </a:p>
        </p:txBody>
      </p:sp>
      <p:sp>
        <p:nvSpPr>
          <p:cNvPr id="51225" name="テキスト ボックス 31"/>
          <p:cNvSpPr txBox="1">
            <a:spLocks noChangeArrowheads="1"/>
          </p:cNvSpPr>
          <p:nvPr/>
        </p:nvSpPr>
        <p:spPr bwMode="auto">
          <a:xfrm>
            <a:off x="179388" y="115888"/>
            <a:ext cx="8829675" cy="461962"/>
          </a:xfrm>
          <a:prstGeom prst="rect">
            <a:avLst/>
          </a:prstGeom>
          <a:noFill/>
          <a:ln w="9525">
            <a:noFill/>
            <a:miter lim="800000"/>
            <a:headEnd/>
            <a:tailEnd/>
          </a:ln>
        </p:spPr>
        <p:txBody>
          <a:bodyPr wrap="none">
            <a:spAutoFit/>
          </a:bodyPr>
          <a:lstStyle/>
          <a:p>
            <a:r>
              <a:rPr lang="ja-JP" altLang="en-US" sz="2400"/>
              <a:t>＜～</a:t>
            </a:r>
            <a:r>
              <a:rPr lang="en-US" altLang="ja-JP" sz="2400"/>
              <a:t>2019</a:t>
            </a:r>
            <a:r>
              <a:rPr lang="ja-JP" altLang="en-US" sz="2400"/>
              <a:t>年度末まで＞（当面能代</a:t>
            </a:r>
            <a:r>
              <a:rPr lang="en-US" altLang="ja-JP" sz="2400"/>
              <a:t>/ </a:t>
            </a:r>
            <a:r>
              <a:rPr lang="ja-JP" altLang="en-US" sz="2400"/>
              <a:t>伊豆大島 </a:t>
            </a:r>
            <a:r>
              <a:rPr lang="en-US" altLang="ja-JP" sz="2400"/>
              <a:t>/ </a:t>
            </a:r>
            <a:r>
              <a:rPr lang="ja-JP" altLang="en-US" sz="2400"/>
              <a:t>御宿</a:t>
            </a:r>
            <a:r>
              <a:rPr lang="en-US" altLang="ja-JP" sz="2400"/>
              <a:t> / </a:t>
            </a:r>
            <a:r>
              <a:rPr lang="ja-JP" altLang="en-US" sz="2400"/>
              <a:t>加太が対象）</a:t>
            </a:r>
          </a:p>
        </p:txBody>
      </p:sp>
      <p:sp>
        <p:nvSpPr>
          <p:cNvPr id="35" name="下矢印 34"/>
          <p:cNvSpPr/>
          <p:nvPr/>
        </p:nvSpPr>
        <p:spPr>
          <a:xfrm rot="10800000">
            <a:off x="4667250" y="1412875"/>
            <a:ext cx="142875" cy="6477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27" name="テキスト ボックス 35"/>
          <p:cNvSpPr txBox="1">
            <a:spLocks noChangeArrowheads="1"/>
          </p:cNvSpPr>
          <p:nvPr/>
        </p:nvSpPr>
        <p:spPr bwMode="auto">
          <a:xfrm>
            <a:off x="4424363" y="1616075"/>
            <a:ext cx="652462" cy="350838"/>
          </a:xfrm>
          <a:prstGeom prst="rect">
            <a:avLst/>
          </a:prstGeom>
          <a:solidFill>
            <a:schemeClr val="bg1"/>
          </a:solidFill>
          <a:ln w="9525">
            <a:solidFill>
              <a:schemeClr val="tx1"/>
            </a:solidFill>
            <a:miter lim="800000"/>
            <a:headEnd/>
            <a:tailEnd/>
          </a:ln>
        </p:spPr>
        <p:txBody>
          <a:bodyPr wrap="none" lIns="36000" tIns="36000" rIns="36000" bIns="36000">
            <a:spAutoFit/>
          </a:bodyPr>
          <a:lstStyle/>
          <a:p>
            <a:r>
              <a:rPr lang="ja-JP" altLang="en-US"/>
              <a:t>発注</a:t>
            </a:r>
            <a:r>
              <a:rPr lang="en-US" altLang="ja-JP"/>
              <a:t>3</a:t>
            </a:r>
            <a:endParaRPr lang="ja-JP" altLang="en-US"/>
          </a:p>
        </p:txBody>
      </p:sp>
      <p:sp>
        <p:nvSpPr>
          <p:cNvPr id="37" name="正方形/長方形 36"/>
          <p:cNvSpPr/>
          <p:nvPr/>
        </p:nvSpPr>
        <p:spPr>
          <a:xfrm>
            <a:off x="3851275" y="908050"/>
            <a:ext cx="1800225" cy="433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安全教育講師</a:t>
            </a:r>
          </a:p>
        </p:txBody>
      </p:sp>
      <p:sp>
        <p:nvSpPr>
          <p:cNvPr id="38" name="右矢印 37"/>
          <p:cNvSpPr/>
          <p:nvPr/>
        </p:nvSpPr>
        <p:spPr>
          <a:xfrm>
            <a:off x="5681663" y="908050"/>
            <a:ext cx="1152525" cy="43338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ja-JP" altLang="en-US" dirty="0">
                <a:solidFill>
                  <a:schemeClr val="tx1"/>
                </a:solidFill>
              </a:rPr>
              <a:t>安全教育</a:t>
            </a:r>
          </a:p>
        </p:txBody>
      </p:sp>
      <p:sp>
        <p:nvSpPr>
          <p:cNvPr id="39" name="正方形/長方形 38"/>
          <p:cNvSpPr/>
          <p:nvPr/>
        </p:nvSpPr>
        <p:spPr>
          <a:xfrm>
            <a:off x="395288" y="2060575"/>
            <a:ext cx="2592387" cy="187325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a:xfrm>
            <a:off x="1692275" y="908050"/>
            <a:ext cx="2087563" cy="5762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ポータルサイト</a:t>
            </a:r>
            <a:endParaRPr lang="en-US" altLang="ja-JP" dirty="0">
              <a:solidFill>
                <a:schemeClr val="tx1"/>
              </a:solidFill>
            </a:endParaRPr>
          </a:p>
          <a:p>
            <a:pPr algn="ctr">
              <a:defRPr/>
            </a:pPr>
            <a:r>
              <a:rPr lang="ja-JP" altLang="en-US" dirty="0">
                <a:solidFill>
                  <a:schemeClr val="tx1"/>
                </a:solidFill>
              </a:rPr>
              <a:t>データベース</a:t>
            </a:r>
          </a:p>
        </p:txBody>
      </p:sp>
      <p:sp>
        <p:nvSpPr>
          <p:cNvPr id="41" name="下矢印 40"/>
          <p:cNvSpPr/>
          <p:nvPr/>
        </p:nvSpPr>
        <p:spPr>
          <a:xfrm rot="10800000">
            <a:off x="2433638" y="1484313"/>
            <a:ext cx="122237" cy="5762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33" name="テキスト ボックス 41"/>
          <p:cNvSpPr txBox="1">
            <a:spLocks noChangeArrowheads="1"/>
          </p:cNvSpPr>
          <p:nvPr/>
        </p:nvSpPr>
        <p:spPr bwMode="auto">
          <a:xfrm>
            <a:off x="2236788" y="1616075"/>
            <a:ext cx="534987" cy="350838"/>
          </a:xfrm>
          <a:prstGeom prst="rect">
            <a:avLst/>
          </a:prstGeom>
          <a:solidFill>
            <a:schemeClr val="bg1"/>
          </a:solidFill>
          <a:ln w="9525">
            <a:solidFill>
              <a:schemeClr val="tx1"/>
            </a:solidFill>
            <a:miter lim="800000"/>
            <a:headEnd/>
            <a:tailEnd/>
          </a:ln>
        </p:spPr>
        <p:txBody>
          <a:bodyPr wrap="none" lIns="36000" tIns="36000" rIns="36000" bIns="36000">
            <a:spAutoFit/>
          </a:bodyPr>
          <a:lstStyle/>
          <a:p>
            <a:r>
              <a:rPr lang="ja-JP" altLang="en-US"/>
              <a:t>構築</a:t>
            </a:r>
          </a:p>
        </p:txBody>
      </p:sp>
      <p:sp>
        <p:nvSpPr>
          <p:cNvPr id="43" name="下矢印 42"/>
          <p:cNvSpPr/>
          <p:nvPr/>
        </p:nvSpPr>
        <p:spPr>
          <a:xfrm rot="10800000">
            <a:off x="3586163" y="1484313"/>
            <a:ext cx="122237" cy="5762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35" name="テキスト ボックス 43"/>
          <p:cNvSpPr txBox="1">
            <a:spLocks noChangeArrowheads="1"/>
          </p:cNvSpPr>
          <p:nvPr/>
        </p:nvSpPr>
        <p:spPr bwMode="auto">
          <a:xfrm>
            <a:off x="3389313" y="1616075"/>
            <a:ext cx="534987" cy="350838"/>
          </a:xfrm>
          <a:prstGeom prst="rect">
            <a:avLst/>
          </a:prstGeom>
          <a:solidFill>
            <a:schemeClr val="bg1"/>
          </a:solidFill>
          <a:ln w="9525">
            <a:solidFill>
              <a:schemeClr val="tx1"/>
            </a:solidFill>
            <a:miter lim="800000"/>
            <a:headEnd/>
            <a:tailEnd/>
          </a:ln>
        </p:spPr>
        <p:txBody>
          <a:bodyPr lIns="36000" tIns="36000" rIns="36000" bIns="36000">
            <a:spAutoFit/>
          </a:bodyPr>
          <a:lstStyle/>
          <a:p>
            <a:r>
              <a:rPr lang="ja-JP" altLang="en-US"/>
              <a:t>運用</a:t>
            </a:r>
          </a:p>
        </p:txBody>
      </p:sp>
      <p:sp>
        <p:nvSpPr>
          <p:cNvPr id="51236" name="コンテンツ プレースホルダ 2"/>
          <p:cNvSpPr>
            <a:spLocks noGrp="1"/>
          </p:cNvSpPr>
          <p:nvPr>
            <p:ph idx="1"/>
          </p:nvPr>
        </p:nvSpPr>
        <p:spPr>
          <a:xfrm>
            <a:off x="590550" y="4437063"/>
            <a:ext cx="8229600" cy="2232025"/>
          </a:xfrm>
        </p:spPr>
        <p:txBody>
          <a:bodyPr>
            <a:normAutofit fontScale="92500" lnSpcReduction="20000"/>
          </a:bodyPr>
          <a:lstStyle/>
          <a:p>
            <a:pPr>
              <a:buFontTx/>
              <a:buNone/>
            </a:pPr>
            <a:r>
              <a:rPr lang="ja-JP" altLang="en-US" sz="1600" dirty="0" smtClean="0"/>
              <a:t>発注１： 共同実験の運営</a:t>
            </a:r>
            <a:r>
              <a:rPr lang="en-US" altLang="ja-JP" sz="1600" dirty="0" smtClean="0"/>
              <a:t/>
            </a:r>
            <a:br>
              <a:rPr lang="en-US" altLang="ja-JP" sz="1600" dirty="0" smtClean="0"/>
            </a:br>
            <a:r>
              <a:rPr lang="ja-JP" altLang="en-US" sz="1600" dirty="0" smtClean="0"/>
              <a:t>安全審査（書類） </a:t>
            </a:r>
            <a:r>
              <a:rPr lang="en-US" altLang="ja-JP" sz="1600" dirty="0" smtClean="0"/>
              <a:t>/ </a:t>
            </a:r>
            <a:r>
              <a:rPr lang="ja-JP" altLang="en-US" sz="1600" dirty="0" smtClean="0"/>
              <a:t>打上保安責任 </a:t>
            </a:r>
            <a:r>
              <a:rPr lang="en-US" altLang="ja-JP" sz="1600" dirty="0" smtClean="0"/>
              <a:t>/ </a:t>
            </a:r>
            <a:r>
              <a:rPr lang="ja-JP" altLang="en-US" sz="1600" dirty="0" smtClean="0"/>
              <a:t>補助 </a:t>
            </a:r>
            <a:r>
              <a:rPr lang="en-US" altLang="ja-JP" sz="1600" dirty="0" smtClean="0"/>
              <a:t>/ </a:t>
            </a:r>
            <a:r>
              <a:rPr lang="ja-JP" altLang="en-US" sz="1600" dirty="0" smtClean="0"/>
              <a:t>安全審査証明証発行</a:t>
            </a:r>
            <a:endParaRPr lang="en-US" altLang="ja-JP" sz="1600" dirty="0" smtClean="0"/>
          </a:p>
          <a:p>
            <a:pPr>
              <a:buFontTx/>
              <a:buNone/>
            </a:pPr>
            <a:endParaRPr lang="en-US" altLang="ja-JP" sz="1600" dirty="0" smtClean="0"/>
          </a:p>
          <a:p>
            <a:pPr>
              <a:buFontTx/>
              <a:buNone/>
            </a:pPr>
            <a:r>
              <a:rPr lang="ja-JP" altLang="en-US" sz="1600" dirty="0" smtClean="0"/>
              <a:t>発注２： 安全審査 </a:t>
            </a:r>
            <a:r>
              <a:rPr lang="en-US" altLang="ja-JP" sz="1600" dirty="0" smtClean="0"/>
              <a:t>/ </a:t>
            </a:r>
            <a:r>
              <a:rPr lang="ja-JP" altLang="en-US" sz="1600" dirty="0" smtClean="0"/>
              <a:t>管理の依頼</a:t>
            </a:r>
            <a:endParaRPr lang="en-US" altLang="ja-JP" sz="1600" dirty="0" smtClean="0"/>
          </a:p>
          <a:p>
            <a:pPr>
              <a:buFontTx/>
              <a:buNone/>
            </a:pPr>
            <a:r>
              <a:rPr lang="ja-JP" altLang="en-US" sz="1600" dirty="0" smtClean="0"/>
              <a:t>　　安全審査（書類）実施者への依頼、打上保安責任者 </a:t>
            </a:r>
            <a:r>
              <a:rPr lang="en-US" altLang="ja-JP" sz="1600" dirty="0" smtClean="0"/>
              <a:t>/ </a:t>
            </a:r>
            <a:r>
              <a:rPr lang="ja-JP" altLang="en-US" sz="1600" dirty="0" smtClean="0"/>
              <a:t>補助者への依頼</a:t>
            </a:r>
            <a:endParaRPr lang="en-US" altLang="ja-JP" sz="1600" dirty="0" smtClean="0"/>
          </a:p>
          <a:p>
            <a:pPr>
              <a:buFontTx/>
              <a:buNone/>
            </a:pPr>
            <a:endParaRPr lang="en-US" altLang="ja-JP" sz="1600" dirty="0" smtClean="0"/>
          </a:p>
          <a:p>
            <a:pPr>
              <a:buFontTx/>
              <a:buNone/>
            </a:pPr>
            <a:r>
              <a:rPr lang="ja-JP" altLang="en-US" sz="1600" dirty="0" smtClean="0"/>
              <a:t>発注３：安全教育講師の依頼</a:t>
            </a:r>
            <a:endParaRPr lang="en-US" altLang="ja-JP" sz="1600" dirty="0" smtClean="0"/>
          </a:p>
          <a:p>
            <a:pPr>
              <a:buFontTx/>
              <a:buNone/>
            </a:pPr>
            <a:r>
              <a:rPr lang="ja-JP" altLang="en-US" sz="1600" dirty="0" smtClean="0"/>
              <a:t>　　 安全教育講師への依頼</a:t>
            </a:r>
            <a:endParaRPr lang="en-US" altLang="ja-JP" sz="1600" dirty="0" smtClean="0"/>
          </a:p>
        </p:txBody>
      </p:sp>
      <p:sp>
        <p:nvSpPr>
          <p:cNvPr id="46" name="U ターン矢印 45"/>
          <p:cNvSpPr/>
          <p:nvPr/>
        </p:nvSpPr>
        <p:spPr>
          <a:xfrm flipV="1">
            <a:off x="1692275" y="3933825"/>
            <a:ext cx="6119813" cy="287338"/>
          </a:xfrm>
          <a:prstGeom prst="uturn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1238" name="テキスト ボックス 46"/>
          <p:cNvSpPr txBox="1">
            <a:spLocks noChangeArrowheads="1"/>
          </p:cNvSpPr>
          <p:nvPr/>
        </p:nvSpPr>
        <p:spPr bwMode="auto">
          <a:xfrm>
            <a:off x="4500563" y="4005263"/>
            <a:ext cx="533400" cy="349250"/>
          </a:xfrm>
          <a:prstGeom prst="rect">
            <a:avLst/>
          </a:prstGeom>
          <a:solidFill>
            <a:schemeClr val="bg1"/>
          </a:solidFill>
          <a:ln w="9525">
            <a:solidFill>
              <a:schemeClr val="tx1"/>
            </a:solidFill>
            <a:miter lim="800000"/>
            <a:headEnd/>
            <a:tailEnd/>
          </a:ln>
        </p:spPr>
        <p:txBody>
          <a:bodyPr lIns="36000" tIns="36000" rIns="36000" bIns="36000">
            <a:spAutoFit/>
          </a:bodyPr>
          <a:lstStyle/>
          <a:p>
            <a:r>
              <a:rPr lang="ja-JP" altLang="en-US"/>
              <a:t>担当</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51520" y="80628"/>
            <a:ext cx="8736971" cy="70207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rPr>
              <a:t>共同実験</a:t>
            </a:r>
            <a:r>
              <a:rPr lang="ja-JP" altLang="en-US" sz="3600" dirty="0" smtClean="0">
                <a:solidFill>
                  <a:schemeClr val="tx1"/>
                </a:solidFill>
              </a:rPr>
              <a:t>の安全と継続性</a:t>
            </a:r>
            <a:endParaRPr kumimoji="1" lang="ja-JP" altLang="en-US" sz="3600" dirty="0">
              <a:solidFill>
                <a:schemeClr val="tx1"/>
              </a:solidFill>
            </a:endParaRPr>
          </a:p>
        </p:txBody>
      </p:sp>
      <p:sp>
        <p:nvSpPr>
          <p:cNvPr id="9" name="正方形/長方形 8"/>
          <p:cNvSpPr/>
          <p:nvPr/>
        </p:nvSpPr>
        <p:spPr>
          <a:xfrm>
            <a:off x="0" y="890718"/>
            <a:ext cx="9144000" cy="400110"/>
          </a:xfrm>
          <a:prstGeom prst="rect">
            <a:avLst/>
          </a:prstGeom>
        </p:spPr>
        <p:txBody>
          <a:bodyPr wrap="square">
            <a:spAutoFit/>
          </a:bodyPr>
          <a:lstStyle/>
          <a:p>
            <a:r>
              <a:rPr lang="ja-JP" altLang="en-US" sz="2000" b="1" u="dbl" dirty="0"/>
              <a:t>「弾道ロケット打上安全実施ガイドライン」に準拠した安全対策</a:t>
            </a:r>
          </a:p>
        </p:txBody>
      </p:sp>
      <p:sp>
        <p:nvSpPr>
          <p:cNvPr id="13" name="角丸四角形 12"/>
          <p:cNvSpPr/>
          <p:nvPr/>
        </p:nvSpPr>
        <p:spPr>
          <a:xfrm>
            <a:off x="155510" y="2186862"/>
            <a:ext cx="8832981" cy="1998222"/>
          </a:xfrm>
          <a:prstGeom prst="roundRect">
            <a:avLst>
              <a:gd name="adj" fmla="val 415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5"/>
          <p:cNvGrpSpPr/>
          <p:nvPr/>
        </p:nvGrpSpPr>
        <p:grpSpPr>
          <a:xfrm>
            <a:off x="347531" y="2672916"/>
            <a:ext cx="2496277" cy="1134126"/>
            <a:chOff x="476672" y="1835696"/>
            <a:chExt cx="1872208" cy="1512168"/>
          </a:xfrm>
        </p:grpSpPr>
        <p:sp>
          <p:nvSpPr>
            <p:cNvPr id="10" name="角丸四角形 9"/>
            <p:cNvSpPr/>
            <p:nvPr/>
          </p:nvSpPr>
          <p:spPr>
            <a:xfrm>
              <a:off x="908720" y="2699792"/>
              <a:ext cx="1368152" cy="6480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PM</a:t>
              </a:r>
            </a:p>
            <a:p>
              <a:pPr algn="ctr"/>
              <a:r>
                <a:rPr kumimoji="1" lang="ja-JP" altLang="en-US" dirty="0" smtClean="0">
                  <a:solidFill>
                    <a:schemeClr val="tx1"/>
                  </a:solidFill>
                </a:rPr>
                <a:t>打上団体</a:t>
              </a:r>
              <a:endParaRPr kumimoji="1" lang="ja-JP" altLang="en-US" dirty="0">
                <a:solidFill>
                  <a:schemeClr val="tx1"/>
                </a:solidFill>
              </a:endParaRPr>
            </a:p>
          </p:txBody>
        </p:sp>
        <p:sp>
          <p:nvSpPr>
            <p:cNvPr id="14" name="爆発 1 13"/>
            <p:cNvSpPr/>
            <p:nvPr/>
          </p:nvSpPr>
          <p:spPr>
            <a:xfrm>
              <a:off x="476672" y="1835696"/>
              <a:ext cx="1872208" cy="936104"/>
            </a:xfrm>
            <a:prstGeom prst="irregularSeal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アクセル</a:t>
              </a:r>
              <a:endParaRPr kumimoji="1" lang="ja-JP" altLang="en-US" dirty="0">
                <a:solidFill>
                  <a:schemeClr val="tx1"/>
                </a:solidFill>
              </a:endParaRPr>
            </a:p>
          </p:txBody>
        </p:sp>
      </p:grpSp>
      <p:grpSp>
        <p:nvGrpSpPr>
          <p:cNvPr id="3" name="グループ化 16"/>
          <p:cNvGrpSpPr/>
          <p:nvPr/>
        </p:nvGrpSpPr>
        <p:grpSpPr>
          <a:xfrm>
            <a:off x="6204182" y="2672916"/>
            <a:ext cx="2496277" cy="1134126"/>
            <a:chOff x="476672" y="1835696"/>
            <a:chExt cx="1872208" cy="1512168"/>
          </a:xfrm>
        </p:grpSpPr>
        <p:sp>
          <p:nvSpPr>
            <p:cNvPr id="18" name="角丸四角形 17"/>
            <p:cNvSpPr/>
            <p:nvPr/>
          </p:nvSpPr>
          <p:spPr>
            <a:xfrm>
              <a:off x="908720" y="2699792"/>
              <a:ext cx="1368152"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安全管理責任者</a:t>
              </a:r>
              <a:endParaRPr kumimoji="1" lang="ja-JP" altLang="en-US" dirty="0">
                <a:solidFill>
                  <a:schemeClr val="tx1"/>
                </a:solidFill>
              </a:endParaRPr>
            </a:p>
          </p:txBody>
        </p:sp>
        <p:sp>
          <p:nvSpPr>
            <p:cNvPr id="19" name="爆発 1 18"/>
            <p:cNvSpPr/>
            <p:nvPr/>
          </p:nvSpPr>
          <p:spPr>
            <a:xfrm>
              <a:off x="476672" y="1835696"/>
              <a:ext cx="1872208" cy="936104"/>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ブレーキ</a:t>
              </a:r>
              <a:endParaRPr kumimoji="1" lang="ja-JP" altLang="en-US" dirty="0">
                <a:solidFill>
                  <a:schemeClr val="tx1"/>
                </a:solidFill>
              </a:endParaRPr>
            </a:p>
          </p:txBody>
        </p:sp>
      </p:grpSp>
      <p:grpSp>
        <p:nvGrpSpPr>
          <p:cNvPr id="5" name="グループ化 19"/>
          <p:cNvGrpSpPr/>
          <p:nvPr/>
        </p:nvGrpSpPr>
        <p:grpSpPr>
          <a:xfrm>
            <a:off x="3323862" y="2348880"/>
            <a:ext cx="2496277" cy="1134126"/>
            <a:chOff x="476672" y="1835696"/>
            <a:chExt cx="1872208" cy="1512168"/>
          </a:xfrm>
        </p:grpSpPr>
        <p:sp>
          <p:nvSpPr>
            <p:cNvPr id="21" name="角丸四角形 20"/>
            <p:cNvSpPr/>
            <p:nvPr/>
          </p:nvSpPr>
          <p:spPr>
            <a:xfrm>
              <a:off x="908720" y="2699792"/>
              <a:ext cx="1368152" cy="64807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実験代表</a:t>
              </a:r>
              <a:endParaRPr kumimoji="1" lang="en-US" altLang="ja-JP" dirty="0" smtClean="0">
                <a:solidFill>
                  <a:schemeClr val="tx1"/>
                </a:solidFill>
              </a:endParaRPr>
            </a:p>
            <a:p>
              <a:pPr algn="ctr"/>
              <a:r>
                <a:rPr lang="ja-JP" altLang="en-US" dirty="0">
                  <a:solidFill>
                    <a:schemeClr val="tx1"/>
                  </a:solidFill>
                </a:rPr>
                <a:t>学生運営</a:t>
              </a:r>
              <a:endParaRPr kumimoji="1" lang="ja-JP" altLang="en-US" dirty="0">
                <a:solidFill>
                  <a:schemeClr val="tx1"/>
                </a:solidFill>
              </a:endParaRPr>
            </a:p>
          </p:txBody>
        </p:sp>
        <p:sp>
          <p:nvSpPr>
            <p:cNvPr id="22" name="爆発 1 21"/>
            <p:cNvSpPr/>
            <p:nvPr/>
          </p:nvSpPr>
          <p:spPr>
            <a:xfrm>
              <a:off x="476672" y="1835696"/>
              <a:ext cx="1872208" cy="936104"/>
            </a:xfrm>
            <a:prstGeom prst="irregularSeal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調整</a:t>
              </a:r>
              <a:endParaRPr kumimoji="1" lang="ja-JP" altLang="en-US" dirty="0">
                <a:solidFill>
                  <a:schemeClr val="tx1"/>
                </a:solidFill>
              </a:endParaRPr>
            </a:p>
          </p:txBody>
        </p:sp>
      </p:grpSp>
      <p:sp>
        <p:nvSpPr>
          <p:cNvPr id="23" name="左右矢印 22"/>
          <p:cNvSpPr/>
          <p:nvPr/>
        </p:nvSpPr>
        <p:spPr>
          <a:xfrm>
            <a:off x="3035829" y="3483006"/>
            <a:ext cx="3456384" cy="32403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左右矢印 23"/>
          <p:cNvSpPr/>
          <p:nvPr/>
        </p:nvSpPr>
        <p:spPr>
          <a:xfrm rot="5400000">
            <a:off x="4199850" y="1738304"/>
            <a:ext cx="799334" cy="576064"/>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2926081" y="1276773"/>
            <a:ext cx="2666197" cy="4860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ステーク</a:t>
            </a:r>
            <a:r>
              <a:rPr lang="ja-JP" altLang="en-US" dirty="0" smtClean="0">
                <a:solidFill>
                  <a:schemeClr val="tx1"/>
                </a:solidFill>
              </a:rPr>
              <a:t>ホルダー</a:t>
            </a:r>
            <a:endParaRPr kumimoji="1" lang="ja-JP" altLang="en-US" dirty="0">
              <a:solidFill>
                <a:schemeClr val="tx1"/>
              </a:solidFill>
            </a:endParaRPr>
          </a:p>
        </p:txBody>
      </p:sp>
      <p:sp>
        <p:nvSpPr>
          <p:cNvPr id="28" name="上矢印 27"/>
          <p:cNvSpPr/>
          <p:nvPr/>
        </p:nvSpPr>
        <p:spPr>
          <a:xfrm>
            <a:off x="1499659" y="4185084"/>
            <a:ext cx="672075" cy="54006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上矢印 28"/>
          <p:cNvSpPr/>
          <p:nvPr/>
        </p:nvSpPr>
        <p:spPr>
          <a:xfrm>
            <a:off x="7164288" y="4185084"/>
            <a:ext cx="672075" cy="54006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724129" y="1268760"/>
            <a:ext cx="1915909" cy="923330"/>
          </a:xfrm>
          <a:prstGeom prst="rect">
            <a:avLst/>
          </a:prstGeom>
          <a:noFill/>
        </p:spPr>
        <p:txBody>
          <a:bodyPr wrap="none" rtlCol="0">
            <a:spAutoFit/>
          </a:bodyPr>
          <a:lstStyle/>
          <a:p>
            <a:r>
              <a:rPr kumimoji="1" lang="en-US" altLang="ja-JP" dirty="0" smtClean="0"/>
              <a:t>※</a:t>
            </a:r>
            <a:r>
              <a:rPr kumimoji="1" lang="ja-JP" altLang="en-US" dirty="0" smtClean="0"/>
              <a:t>地元行政</a:t>
            </a:r>
            <a:endParaRPr kumimoji="1" lang="en-US" altLang="ja-JP" dirty="0" smtClean="0"/>
          </a:p>
          <a:p>
            <a:r>
              <a:rPr lang="ja-JP" altLang="en-US" dirty="0"/>
              <a:t>　</a:t>
            </a:r>
            <a:r>
              <a:rPr lang="ja-JP" altLang="en-US" dirty="0" smtClean="0"/>
              <a:t>　自治体</a:t>
            </a:r>
            <a:endParaRPr lang="en-US" altLang="ja-JP" dirty="0" smtClean="0"/>
          </a:p>
          <a:p>
            <a:r>
              <a:rPr kumimoji="1" lang="ja-JP" altLang="en-US" dirty="0"/>
              <a:t>　</a:t>
            </a:r>
            <a:r>
              <a:rPr kumimoji="1" lang="ja-JP" altLang="en-US" dirty="0" smtClean="0"/>
              <a:t>　消防・警察　他</a:t>
            </a:r>
            <a:endParaRPr kumimoji="1" lang="ja-JP" altLang="en-US" dirty="0"/>
          </a:p>
        </p:txBody>
      </p:sp>
      <p:sp>
        <p:nvSpPr>
          <p:cNvPr id="31" name="正方形/長方形 30"/>
          <p:cNvSpPr/>
          <p:nvPr/>
        </p:nvSpPr>
        <p:spPr>
          <a:xfrm>
            <a:off x="539552" y="4725144"/>
            <a:ext cx="2592288" cy="3780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安全教育の実施</a:t>
            </a:r>
            <a:endParaRPr kumimoji="1" lang="ja-JP" altLang="en-US" dirty="0">
              <a:solidFill>
                <a:schemeClr val="tx1"/>
              </a:solidFill>
            </a:endParaRPr>
          </a:p>
        </p:txBody>
      </p:sp>
      <p:sp>
        <p:nvSpPr>
          <p:cNvPr id="32" name="正方形/長方形 31"/>
          <p:cNvSpPr/>
          <p:nvPr/>
        </p:nvSpPr>
        <p:spPr>
          <a:xfrm>
            <a:off x="6204181" y="4725144"/>
            <a:ext cx="2592288" cy="3780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安全審査の実施</a:t>
            </a:r>
            <a:endParaRPr kumimoji="1" lang="ja-JP" altLang="en-US" dirty="0">
              <a:solidFill>
                <a:schemeClr val="tx1"/>
              </a:solidFill>
            </a:endParaRPr>
          </a:p>
        </p:txBody>
      </p:sp>
      <p:sp>
        <p:nvSpPr>
          <p:cNvPr id="33" name="右中かっこ 32"/>
          <p:cNvSpPr/>
          <p:nvPr/>
        </p:nvSpPr>
        <p:spPr>
          <a:xfrm rot="5400000">
            <a:off x="4478870" y="1052327"/>
            <a:ext cx="378042" cy="8448939"/>
          </a:xfrm>
          <a:prstGeom prst="rightBrace">
            <a:avLst>
              <a:gd name="adj1" fmla="val 3261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2596873" y="5481228"/>
            <a:ext cx="3100529" cy="369332"/>
          </a:xfrm>
          <a:prstGeom prst="rect">
            <a:avLst/>
          </a:prstGeom>
          <a:noFill/>
        </p:spPr>
        <p:txBody>
          <a:bodyPr wrap="none" rtlCol="0">
            <a:spAutoFit/>
          </a:bodyPr>
          <a:lstStyle/>
          <a:p>
            <a:r>
              <a:rPr kumimoji="1" lang="ja-JP" altLang="en-US" dirty="0" smtClean="0"/>
              <a:t>第三者機関による証明証発行</a:t>
            </a:r>
            <a:endParaRPr kumimoji="1" lang="ja-JP" altLang="en-US" dirty="0"/>
          </a:p>
        </p:txBody>
      </p:sp>
      <p:sp>
        <p:nvSpPr>
          <p:cNvPr id="35" name="テキスト ボックス 34"/>
          <p:cNvSpPr txBox="1"/>
          <p:nvPr/>
        </p:nvSpPr>
        <p:spPr>
          <a:xfrm>
            <a:off x="347531" y="5922856"/>
            <a:ext cx="6216766" cy="923330"/>
          </a:xfrm>
          <a:prstGeom prst="rect">
            <a:avLst/>
          </a:prstGeom>
          <a:noFill/>
        </p:spPr>
        <p:txBody>
          <a:bodyPr wrap="none" rtlCol="0">
            <a:spAutoFit/>
          </a:bodyPr>
          <a:lstStyle/>
          <a:p>
            <a:r>
              <a:rPr kumimoji="1" lang="ja-JP" altLang="en-US" dirty="0" smtClean="0"/>
              <a:t>第三者機関：合同会社エスイー（能代）、</a:t>
            </a:r>
            <a:endParaRPr kumimoji="1" lang="en-US" altLang="ja-JP" dirty="0" smtClean="0"/>
          </a:p>
          <a:p>
            <a:r>
              <a:rPr lang="ja-JP" altLang="en-US" dirty="0"/>
              <a:t>　</a:t>
            </a:r>
            <a:r>
              <a:rPr lang="ja-JP" altLang="en-US" dirty="0" smtClean="0"/>
              <a:t>　　　　 　　　</a:t>
            </a:r>
            <a:r>
              <a:rPr lang="en-US" altLang="ja-JP" dirty="0" smtClean="0"/>
              <a:t>(</a:t>
            </a:r>
            <a:r>
              <a:rPr lang="ja-JP" altLang="en-US" dirty="0" smtClean="0"/>
              <a:t>株</a:t>
            </a:r>
            <a:r>
              <a:rPr lang="en-US" altLang="ja-JP" dirty="0" smtClean="0"/>
              <a:t>)</a:t>
            </a:r>
            <a:r>
              <a:rPr lang="ja-JP" altLang="en-US" dirty="0" smtClean="0"/>
              <a:t>オービタルエンジニアリング</a:t>
            </a:r>
            <a:r>
              <a:rPr kumimoji="1" lang="ja-JP" altLang="en-US" dirty="0" smtClean="0"/>
              <a:t>（御宿 </a:t>
            </a:r>
            <a:r>
              <a:rPr kumimoji="1" lang="en-US" altLang="ja-JP" dirty="0" smtClean="0"/>
              <a:t>/ </a:t>
            </a:r>
            <a:r>
              <a:rPr kumimoji="1" lang="ja-JP" altLang="en-US" dirty="0" smtClean="0"/>
              <a:t>伊豆大島）</a:t>
            </a:r>
            <a:endParaRPr kumimoji="1" lang="en-US" altLang="ja-JP" dirty="0" smtClean="0"/>
          </a:p>
          <a:p>
            <a:r>
              <a:rPr lang="ja-JP" altLang="en-US" dirty="0"/>
              <a:t>　</a:t>
            </a:r>
            <a:r>
              <a:rPr lang="ja-JP" altLang="en-US" dirty="0" smtClean="0"/>
              <a:t>　　　　　　　加太まちづくり株式会社（加太）</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04581"/>
            <a:ext cx="9144000" cy="400110"/>
          </a:xfrm>
          <a:prstGeom prst="rect">
            <a:avLst/>
          </a:prstGeom>
        </p:spPr>
        <p:txBody>
          <a:bodyPr wrap="square">
            <a:spAutoFit/>
          </a:bodyPr>
          <a:lstStyle/>
          <a:p>
            <a:pPr algn="ctr"/>
            <a:r>
              <a:rPr lang="ja-JP" altLang="en-US" sz="2000" b="1" u="dbl" dirty="0" smtClean="0"/>
              <a:t>共同実験の継続性</a:t>
            </a:r>
            <a:endParaRPr lang="ja-JP" altLang="en-US" sz="2000" b="1" u="dbl" dirty="0"/>
          </a:p>
        </p:txBody>
      </p:sp>
      <p:sp>
        <p:nvSpPr>
          <p:cNvPr id="6" name="テキスト ボックス 5"/>
          <p:cNvSpPr txBox="1"/>
          <p:nvPr/>
        </p:nvSpPr>
        <p:spPr>
          <a:xfrm>
            <a:off x="1595669" y="566682"/>
            <a:ext cx="4695516" cy="369332"/>
          </a:xfrm>
          <a:prstGeom prst="rect">
            <a:avLst/>
          </a:prstGeom>
          <a:noFill/>
          <a:ln>
            <a:solidFill>
              <a:schemeClr val="tx1"/>
            </a:solidFill>
          </a:ln>
        </p:spPr>
        <p:txBody>
          <a:bodyPr wrap="none" rtlCol="0">
            <a:spAutoFit/>
          </a:bodyPr>
          <a:lstStyle/>
          <a:p>
            <a:r>
              <a:rPr kumimoji="1" lang="en-US" altLang="ja-JP" dirty="0" smtClean="0"/>
              <a:t>『</a:t>
            </a:r>
            <a:r>
              <a:rPr kumimoji="1" lang="ja-JP" altLang="en-US" dirty="0" smtClean="0"/>
              <a:t>補助金</a:t>
            </a:r>
            <a:r>
              <a:rPr kumimoji="1" lang="en-US" altLang="ja-JP" dirty="0" smtClean="0"/>
              <a:t>』</a:t>
            </a:r>
            <a:r>
              <a:rPr lang="en-US" altLang="ja-JP" dirty="0" smtClean="0"/>
              <a:t>『</a:t>
            </a:r>
            <a:r>
              <a:rPr kumimoji="1" lang="ja-JP" altLang="en-US" dirty="0" smtClean="0"/>
              <a:t>ボランティア</a:t>
            </a:r>
            <a:r>
              <a:rPr kumimoji="1" lang="en-US" altLang="ja-JP" dirty="0" smtClean="0"/>
              <a:t>』</a:t>
            </a:r>
            <a:r>
              <a:rPr kumimoji="1" lang="ja-JP" altLang="en-US" dirty="0" smtClean="0"/>
              <a:t>では永続出来ない！！</a:t>
            </a:r>
            <a:endParaRPr kumimoji="1" lang="ja-JP" altLang="en-US" dirty="0"/>
          </a:p>
        </p:txBody>
      </p:sp>
      <p:sp>
        <p:nvSpPr>
          <p:cNvPr id="7" name="テキスト ボックス 6"/>
          <p:cNvSpPr txBox="1"/>
          <p:nvPr/>
        </p:nvSpPr>
        <p:spPr>
          <a:xfrm>
            <a:off x="443541" y="1052736"/>
            <a:ext cx="4713150" cy="369332"/>
          </a:xfrm>
          <a:prstGeom prst="rect">
            <a:avLst/>
          </a:prstGeom>
          <a:noFill/>
        </p:spPr>
        <p:txBody>
          <a:bodyPr wrap="none" rtlCol="0">
            <a:spAutoFit/>
          </a:bodyPr>
          <a:lstStyle/>
          <a:p>
            <a:r>
              <a:rPr kumimoji="1" lang="ja-JP" altLang="en-US" dirty="0" smtClean="0"/>
              <a:t>これまで「外部不経済」化していたものの明確化</a:t>
            </a:r>
            <a:endParaRPr kumimoji="1" lang="ja-JP" altLang="en-US" dirty="0"/>
          </a:p>
        </p:txBody>
      </p:sp>
      <p:sp>
        <p:nvSpPr>
          <p:cNvPr id="9" name="角丸四角形 8"/>
          <p:cNvSpPr/>
          <p:nvPr/>
        </p:nvSpPr>
        <p:spPr>
          <a:xfrm>
            <a:off x="4091947" y="2132856"/>
            <a:ext cx="1920213" cy="43204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安全管理者</a:t>
            </a:r>
            <a:endParaRPr kumimoji="1" lang="en-US" altLang="ja-JP" sz="1600" dirty="0" smtClean="0">
              <a:solidFill>
                <a:schemeClr val="tx1"/>
              </a:solidFill>
            </a:endParaRPr>
          </a:p>
          <a:p>
            <a:pPr algn="ctr"/>
            <a:r>
              <a:rPr lang="ja-JP" altLang="en-US" sz="1600" dirty="0" smtClean="0">
                <a:solidFill>
                  <a:schemeClr val="tx1"/>
                </a:solidFill>
              </a:rPr>
              <a:t>補助者派遣</a:t>
            </a:r>
            <a:endParaRPr kumimoji="1" lang="ja-JP" altLang="en-US" sz="1600" dirty="0">
              <a:solidFill>
                <a:schemeClr val="tx1"/>
              </a:solidFill>
            </a:endParaRPr>
          </a:p>
        </p:txBody>
      </p:sp>
      <p:sp>
        <p:nvSpPr>
          <p:cNvPr id="10" name="角丸四角形 9"/>
          <p:cNvSpPr/>
          <p:nvPr/>
        </p:nvSpPr>
        <p:spPr>
          <a:xfrm>
            <a:off x="4091947" y="1592796"/>
            <a:ext cx="1920213" cy="43204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安全審査</a:t>
            </a:r>
            <a:endParaRPr kumimoji="1" lang="ja-JP" altLang="en-US" sz="1600" dirty="0">
              <a:solidFill>
                <a:schemeClr val="tx1"/>
              </a:solidFill>
            </a:endParaRPr>
          </a:p>
        </p:txBody>
      </p:sp>
      <p:sp>
        <p:nvSpPr>
          <p:cNvPr id="11" name="角丸四角形 10"/>
          <p:cNvSpPr/>
          <p:nvPr/>
        </p:nvSpPr>
        <p:spPr>
          <a:xfrm>
            <a:off x="4091947" y="2672916"/>
            <a:ext cx="1920213" cy="43204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参加者全員の</a:t>
            </a:r>
            <a:endParaRPr kumimoji="1" lang="en-US" altLang="ja-JP" sz="1600" dirty="0" smtClean="0">
              <a:solidFill>
                <a:schemeClr val="tx1"/>
              </a:solidFill>
            </a:endParaRPr>
          </a:p>
          <a:p>
            <a:pPr algn="ctr"/>
            <a:r>
              <a:rPr kumimoji="1" lang="ja-JP" altLang="en-US" sz="1600" dirty="0" smtClean="0">
                <a:solidFill>
                  <a:schemeClr val="tx1"/>
                </a:solidFill>
              </a:rPr>
              <a:t>安全教育</a:t>
            </a:r>
            <a:endParaRPr kumimoji="1" lang="ja-JP" altLang="en-US" sz="1600" dirty="0">
              <a:solidFill>
                <a:schemeClr val="tx1"/>
              </a:solidFill>
            </a:endParaRPr>
          </a:p>
        </p:txBody>
      </p:sp>
      <p:sp>
        <p:nvSpPr>
          <p:cNvPr id="12" name="角丸四角形 11"/>
          <p:cNvSpPr/>
          <p:nvPr/>
        </p:nvSpPr>
        <p:spPr>
          <a:xfrm>
            <a:off x="1115616" y="2148335"/>
            <a:ext cx="1920213" cy="43204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実施証明</a:t>
            </a:r>
            <a:endParaRPr kumimoji="1" lang="ja-JP" altLang="en-US" dirty="0">
              <a:solidFill>
                <a:schemeClr val="tx1"/>
              </a:solidFill>
            </a:endParaRPr>
          </a:p>
        </p:txBody>
      </p:sp>
      <p:sp>
        <p:nvSpPr>
          <p:cNvPr id="13" name="左中かっこ 12"/>
          <p:cNvSpPr/>
          <p:nvPr/>
        </p:nvSpPr>
        <p:spPr>
          <a:xfrm>
            <a:off x="3419872" y="1700808"/>
            <a:ext cx="288032" cy="1350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807958" y="2720389"/>
            <a:ext cx="1810111" cy="584775"/>
          </a:xfrm>
          <a:prstGeom prst="rect">
            <a:avLst/>
          </a:prstGeom>
          <a:noFill/>
        </p:spPr>
        <p:txBody>
          <a:bodyPr wrap="none" rtlCol="0">
            <a:spAutoFit/>
          </a:bodyPr>
          <a:lstStyle/>
          <a:p>
            <a:r>
              <a:rPr kumimoji="1" lang="en-US" altLang="ja-JP" sz="1600" dirty="0" smtClean="0"/>
              <a:t>※</a:t>
            </a:r>
            <a:r>
              <a:rPr kumimoji="1" lang="ja-JP" altLang="en-US" sz="1600" dirty="0" smtClean="0"/>
              <a:t>外部機関に委託</a:t>
            </a:r>
            <a:endParaRPr kumimoji="1" lang="en-US" altLang="ja-JP" sz="1600" dirty="0" smtClean="0"/>
          </a:p>
          <a:p>
            <a:r>
              <a:rPr lang="ja-JP" altLang="en-US" sz="1600" dirty="0" smtClean="0"/>
              <a:t>　　（要手数料）</a:t>
            </a:r>
            <a:endParaRPr kumimoji="1" lang="ja-JP" altLang="en-US" sz="1600" dirty="0"/>
          </a:p>
        </p:txBody>
      </p:sp>
      <p:sp>
        <p:nvSpPr>
          <p:cNvPr id="15" name="テキスト ボックス 14"/>
          <p:cNvSpPr txBox="1"/>
          <p:nvPr/>
        </p:nvSpPr>
        <p:spPr>
          <a:xfrm>
            <a:off x="6204182" y="1662916"/>
            <a:ext cx="1005403" cy="338554"/>
          </a:xfrm>
          <a:prstGeom prst="rect">
            <a:avLst/>
          </a:prstGeom>
          <a:noFill/>
        </p:spPr>
        <p:txBody>
          <a:bodyPr wrap="none" rtlCol="0">
            <a:spAutoFit/>
          </a:bodyPr>
          <a:lstStyle/>
          <a:p>
            <a:r>
              <a:rPr kumimoji="1" lang="en-US" altLang="ja-JP" sz="1600" dirty="0" smtClean="0"/>
              <a:t>※</a:t>
            </a:r>
            <a:r>
              <a:rPr kumimoji="1" lang="ja-JP" altLang="en-US" sz="1600" dirty="0" smtClean="0"/>
              <a:t>審査料</a:t>
            </a:r>
            <a:endParaRPr kumimoji="1" lang="ja-JP" altLang="en-US" sz="1600" dirty="0"/>
          </a:p>
        </p:txBody>
      </p:sp>
      <p:sp>
        <p:nvSpPr>
          <p:cNvPr id="16" name="テキスト ボックス 15"/>
          <p:cNvSpPr txBox="1"/>
          <p:nvPr/>
        </p:nvSpPr>
        <p:spPr>
          <a:xfrm>
            <a:off x="6204182" y="2240868"/>
            <a:ext cx="1383712" cy="338554"/>
          </a:xfrm>
          <a:prstGeom prst="rect">
            <a:avLst/>
          </a:prstGeom>
          <a:noFill/>
        </p:spPr>
        <p:txBody>
          <a:bodyPr wrap="none" rtlCol="0">
            <a:spAutoFit/>
          </a:bodyPr>
          <a:lstStyle/>
          <a:p>
            <a:r>
              <a:rPr kumimoji="1" lang="en-US" altLang="ja-JP" sz="1600" dirty="0" smtClean="0"/>
              <a:t>※</a:t>
            </a:r>
            <a:r>
              <a:rPr kumimoji="1" lang="ja-JP" altLang="en-US" sz="1600" dirty="0" smtClean="0"/>
              <a:t>謝金 </a:t>
            </a:r>
            <a:r>
              <a:rPr kumimoji="1" lang="en-US" altLang="ja-JP" sz="1600" dirty="0" smtClean="0"/>
              <a:t>/ </a:t>
            </a:r>
            <a:r>
              <a:rPr lang="ja-JP" altLang="en-US" sz="1600" dirty="0"/>
              <a:t>旅費</a:t>
            </a:r>
            <a:endParaRPr kumimoji="1" lang="ja-JP" altLang="en-US" sz="1600" dirty="0"/>
          </a:p>
        </p:txBody>
      </p:sp>
      <p:sp>
        <p:nvSpPr>
          <p:cNvPr id="17" name="テキスト ボックス 16"/>
          <p:cNvSpPr txBox="1"/>
          <p:nvPr/>
        </p:nvSpPr>
        <p:spPr>
          <a:xfrm>
            <a:off x="6204182" y="2743037"/>
            <a:ext cx="1255472" cy="584775"/>
          </a:xfrm>
          <a:prstGeom prst="rect">
            <a:avLst/>
          </a:prstGeom>
          <a:noFill/>
        </p:spPr>
        <p:txBody>
          <a:bodyPr wrap="none" rtlCol="0">
            <a:spAutoFit/>
          </a:bodyPr>
          <a:lstStyle/>
          <a:p>
            <a:r>
              <a:rPr kumimoji="1" lang="en-US" altLang="ja-JP" sz="1600" dirty="0" smtClean="0"/>
              <a:t>※</a:t>
            </a:r>
            <a:r>
              <a:rPr kumimoji="1" lang="ja-JP" altLang="en-US" sz="1600" dirty="0" smtClean="0"/>
              <a:t>テキスト代</a:t>
            </a:r>
            <a:endParaRPr kumimoji="1" lang="en-US" altLang="ja-JP" sz="1600" dirty="0" smtClean="0"/>
          </a:p>
          <a:p>
            <a:r>
              <a:rPr lang="ja-JP" altLang="en-US" sz="1600" dirty="0"/>
              <a:t>　</a:t>
            </a:r>
            <a:r>
              <a:rPr lang="ja-JP" altLang="en-US" sz="1600" dirty="0" smtClean="0"/>
              <a:t>　講師代</a:t>
            </a:r>
            <a:endParaRPr kumimoji="1" lang="ja-JP" altLang="en-US" sz="1600" dirty="0"/>
          </a:p>
        </p:txBody>
      </p:sp>
      <p:sp>
        <p:nvSpPr>
          <p:cNvPr id="19" name="正方形/長方形 18"/>
          <p:cNvSpPr/>
          <p:nvPr/>
        </p:nvSpPr>
        <p:spPr>
          <a:xfrm>
            <a:off x="731573" y="1430778"/>
            <a:ext cx="7872875"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23595" y="1538790"/>
            <a:ext cx="1114408" cy="369332"/>
          </a:xfrm>
          <a:prstGeom prst="rect">
            <a:avLst/>
          </a:prstGeom>
          <a:noFill/>
        </p:spPr>
        <p:txBody>
          <a:bodyPr wrap="none" rtlCol="0">
            <a:spAutoFit/>
          </a:bodyPr>
          <a:lstStyle/>
          <a:p>
            <a:r>
              <a:rPr kumimoji="1" lang="ja-JP" altLang="en-US" b="1" dirty="0" smtClean="0">
                <a:solidFill>
                  <a:srgbClr val="FF0000"/>
                </a:solidFill>
              </a:rPr>
              <a:t>支出項目</a:t>
            </a:r>
            <a:endParaRPr kumimoji="1" lang="ja-JP" altLang="en-US" b="1" dirty="0">
              <a:solidFill>
                <a:srgbClr val="FF0000"/>
              </a:solidFill>
            </a:endParaRPr>
          </a:p>
        </p:txBody>
      </p:sp>
      <p:sp>
        <p:nvSpPr>
          <p:cNvPr id="21" name="右矢印 20"/>
          <p:cNvSpPr/>
          <p:nvPr/>
        </p:nvSpPr>
        <p:spPr>
          <a:xfrm>
            <a:off x="2595354" y="3398178"/>
            <a:ext cx="768085" cy="21602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459450" y="3374994"/>
            <a:ext cx="3858749" cy="369332"/>
          </a:xfrm>
          <a:prstGeom prst="rect">
            <a:avLst/>
          </a:prstGeom>
          <a:noFill/>
        </p:spPr>
        <p:txBody>
          <a:bodyPr wrap="none" rtlCol="0">
            <a:spAutoFit/>
          </a:bodyPr>
          <a:lstStyle/>
          <a:p>
            <a:r>
              <a:rPr kumimoji="1" lang="ja-JP" altLang="en-US" dirty="0" smtClean="0"/>
              <a:t>平成</a:t>
            </a:r>
            <a:r>
              <a:rPr kumimoji="1" lang="en-US" altLang="ja-JP" dirty="0" smtClean="0"/>
              <a:t>31</a:t>
            </a:r>
            <a:r>
              <a:rPr kumimoji="1" lang="ja-JP" altLang="en-US" dirty="0" smtClean="0"/>
              <a:t>年度末迄は文科省予算で補助</a:t>
            </a:r>
            <a:endParaRPr kumimoji="1" lang="ja-JP" altLang="en-US" dirty="0"/>
          </a:p>
        </p:txBody>
      </p:sp>
      <p:sp>
        <p:nvSpPr>
          <p:cNvPr id="23" name="正方形/長方形 22"/>
          <p:cNvSpPr/>
          <p:nvPr/>
        </p:nvSpPr>
        <p:spPr>
          <a:xfrm>
            <a:off x="731573" y="4509120"/>
            <a:ext cx="7872875" cy="205222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923595" y="5265205"/>
            <a:ext cx="1114408" cy="646331"/>
          </a:xfrm>
          <a:prstGeom prst="rect">
            <a:avLst/>
          </a:prstGeom>
          <a:noFill/>
        </p:spPr>
        <p:txBody>
          <a:bodyPr wrap="none" rtlCol="0">
            <a:spAutoFit/>
          </a:bodyPr>
          <a:lstStyle/>
          <a:p>
            <a:r>
              <a:rPr kumimoji="1" lang="ja-JP" altLang="en-US" b="1" dirty="0" smtClean="0">
                <a:solidFill>
                  <a:srgbClr val="0070C0"/>
                </a:solidFill>
              </a:rPr>
              <a:t>収入項目</a:t>
            </a:r>
            <a:endParaRPr lang="en-US" altLang="ja-JP" b="1" dirty="0" smtClean="0">
              <a:solidFill>
                <a:srgbClr val="0070C0"/>
              </a:solidFill>
            </a:endParaRPr>
          </a:p>
          <a:p>
            <a:r>
              <a:rPr kumimoji="1" lang="ja-JP" altLang="en-US" b="1" dirty="0" smtClean="0">
                <a:solidFill>
                  <a:srgbClr val="0070C0"/>
                </a:solidFill>
              </a:rPr>
              <a:t>支援項目</a:t>
            </a:r>
            <a:endParaRPr kumimoji="1" lang="en-US" altLang="ja-JP" b="1" dirty="0" smtClean="0">
              <a:solidFill>
                <a:srgbClr val="0070C0"/>
              </a:solidFill>
            </a:endParaRPr>
          </a:p>
        </p:txBody>
      </p:sp>
      <p:sp>
        <p:nvSpPr>
          <p:cNvPr id="25" name="上下矢印 24"/>
          <p:cNvSpPr/>
          <p:nvPr/>
        </p:nvSpPr>
        <p:spPr>
          <a:xfrm>
            <a:off x="4187957" y="3645024"/>
            <a:ext cx="1152128" cy="810090"/>
          </a:xfrm>
          <a:prstGeom prst="upDownArrow">
            <a:avLst>
              <a:gd name="adj1" fmla="val 54756"/>
              <a:gd name="adj2" fmla="val 404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2843808" y="4671138"/>
            <a:ext cx="5472608" cy="43204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企業等からの支援獲得支援</a:t>
            </a:r>
            <a:endParaRPr kumimoji="1" lang="ja-JP" altLang="en-US" dirty="0">
              <a:solidFill>
                <a:schemeClr val="tx1"/>
              </a:solidFill>
            </a:endParaRPr>
          </a:p>
        </p:txBody>
      </p:sp>
      <p:sp>
        <p:nvSpPr>
          <p:cNvPr id="27" name="角丸四角形 26"/>
          <p:cNvSpPr/>
          <p:nvPr/>
        </p:nvSpPr>
        <p:spPr>
          <a:xfrm>
            <a:off x="2843808" y="5697252"/>
            <a:ext cx="5472608" cy="43204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活動証明の発行</a:t>
            </a:r>
            <a:endParaRPr kumimoji="1" lang="ja-JP" altLang="en-US" dirty="0">
              <a:solidFill>
                <a:schemeClr val="tx1"/>
              </a:solidFill>
            </a:endParaRPr>
          </a:p>
        </p:txBody>
      </p:sp>
      <p:sp>
        <p:nvSpPr>
          <p:cNvPr id="28" name="テキスト ボックス 27"/>
          <p:cNvSpPr txBox="1"/>
          <p:nvPr/>
        </p:nvSpPr>
        <p:spPr>
          <a:xfrm>
            <a:off x="3035829" y="5157193"/>
            <a:ext cx="5472608" cy="584775"/>
          </a:xfrm>
          <a:prstGeom prst="rect">
            <a:avLst/>
          </a:prstGeom>
          <a:noFill/>
        </p:spPr>
        <p:txBody>
          <a:bodyPr wrap="square" rtlCol="0">
            <a:spAutoFit/>
          </a:bodyPr>
          <a:lstStyle/>
          <a:p>
            <a:r>
              <a:rPr kumimoji="1" lang="en-US" altLang="ja-JP" sz="1600" dirty="0" smtClean="0"/>
              <a:t>※</a:t>
            </a:r>
            <a:r>
              <a:rPr kumimoji="1" lang="ja-JP" altLang="en-US" sz="1600" u="sng" dirty="0" smtClean="0">
                <a:solidFill>
                  <a:srgbClr val="0070C0"/>
                </a:solidFill>
              </a:rPr>
              <a:t>共通</a:t>
            </a:r>
            <a:r>
              <a:rPr kumimoji="1" lang="en-US" altLang="ja-JP" sz="1600" u="sng" dirty="0" smtClean="0">
                <a:solidFill>
                  <a:srgbClr val="0070C0"/>
                </a:solidFill>
              </a:rPr>
              <a:t>web</a:t>
            </a:r>
            <a:r>
              <a:rPr kumimoji="1" lang="ja-JP" altLang="en-US" sz="1600" u="sng" dirty="0" smtClean="0">
                <a:solidFill>
                  <a:srgbClr val="0070C0"/>
                </a:solidFill>
              </a:rPr>
              <a:t>サイト</a:t>
            </a:r>
            <a:r>
              <a:rPr kumimoji="1" lang="ja-JP" altLang="en-US" sz="1600" dirty="0" smtClean="0"/>
              <a:t>等を使ったプロジェクト紹介</a:t>
            </a:r>
            <a:endParaRPr kumimoji="1" lang="en-US" altLang="ja-JP" sz="1600" dirty="0" smtClean="0"/>
          </a:p>
          <a:p>
            <a:r>
              <a:rPr lang="ja-JP" altLang="en-US" sz="1600" dirty="0"/>
              <a:t>　</a:t>
            </a:r>
            <a:r>
              <a:rPr lang="ja-JP" altLang="en-US" sz="1600" dirty="0" smtClean="0"/>
              <a:t>　</a:t>
            </a:r>
            <a:r>
              <a:rPr lang="ja-JP" altLang="en-US" sz="1600" b="1" dirty="0" smtClean="0">
                <a:solidFill>
                  <a:srgbClr val="0070C0"/>
                </a:solidFill>
              </a:rPr>
              <a:t>「プロジェクト対象」</a:t>
            </a:r>
            <a:r>
              <a:rPr lang="ja-JP" altLang="en-US" sz="1600" dirty="0" smtClean="0"/>
              <a:t>の企業支援募集</a:t>
            </a:r>
            <a:endParaRPr kumimoji="1" lang="ja-JP" altLang="en-US" sz="1600" dirty="0"/>
          </a:p>
        </p:txBody>
      </p:sp>
      <p:sp>
        <p:nvSpPr>
          <p:cNvPr id="29" name="テキスト ボックス 28"/>
          <p:cNvSpPr txBox="1"/>
          <p:nvPr/>
        </p:nvSpPr>
        <p:spPr>
          <a:xfrm>
            <a:off x="3035829" y="6176773"/>
            <a:ext cx="5472608" cy="338554"/>
          </a:xfrm>
          <a:prstGeom prst="rect">
            <a:avLst/>
          </a:prstGeom>
          <a:noFill/>
        </p:spPr>
        <p:txBody>
          <a:bodyPr wrap="square" rtlCol="0">
            <a:spAutoFit/>
          </a:bodyPr>
          <a:lstStyle/>
          <a:p>
            <a:r>
              <a:rPr kumimoji="1" lang="en-US" altLang="ja-JP" sz="1600" dirty="0" smtClean="0"/>
              <a:t>※</a:t>
            </a:r>
            <a:r>
              <a:rPr kumimoji="1" lang="ja-JP" altLang="en-US" sz="1600" dirty="0" smtClean="0"/>
              <a:t>各個人への活動履歴証明の発行</a:t>
            </a:r>
            <a:endParaRPr kumimoji="1" lang="ja-JP" altLang="en-US"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宙</a:t>
            </a:r>
            <a:r>
              <a:rPr lang="en-US" altLang="ja-JP" dirty="0" err="1" smtClean="0"/>
              <a:t>edu</a:t>
            </a:r>
            <a:r>
              <a:rPr lang="ja-JP" altLang="en-US" dirty="0" smtClean="0"/>
              <a:t>　アップロードサーバ</a:t>
            </a:r>
            <a:endParaRPr kumimoji="1" lang="ja-JP" altLang="en-US" dirty="0"/>
          </a:p>
        </p:txBody>
      </p:sp>
      <p:pic>
        <p:nvPicPr>
          <p:cNvPr id="1026" name="Picture 2" descr="https://qr.quel.jp/tmp/874747149b7febf4009df16dea28eb49.png?v=164"/>
          <p:cNvPicPr>
            <a:picLocks noChangeAspect="1" noChangeArrowheads="1"/>
          </p:cNvPicPr>
          <p:nvPr/>
        </p:nvPicPr>
        <p:blipFill>
          <a:blip r:embed="rId2" cstate="print"/>
          <a:srcRect/>
          <a:stretch>
            <a:fillRect/>
          </a:stretch>
        </p:blipFill>
        <p:spPr bwMode="auto">
          <a:xfrm>
            <a:off x="2488227" y="2221009"/>
            <a:ext cx="4239143" cy="4239143"/>
          </a:xfrm>
          <a:prstGeom prst="rect">
            <a:avLst/>
          </a:prstGeom>
          <a:noFill/>
        </p:spPr>
      </p:pic>
      <p:sp>
        <p:nvSpPr>
          <p:cNvPr id="5" name="正方形/長方形 4"/>
          <p:cNvSpPr/>
          <p:nvPr/>
        </p:nvSpPr>
        <p:spPr>
          <a:xfrm>
            <a:off x="307910" y="1566284"/>
            <a:ext cx="8472196" cy="369332"/>
          </a:xfrm>
          <a:prstGeom prst="rect">
            <a:avLst/>
          </a:prstGeom>
        </p:spPr>
        <p:txBody>
          <a:bodyPr wrap="square">
            <a:spAutoFit/>
          </a:bodyPr>
          <a:lstStyle/>
          <a:p>
            <a:r>
              <a:rPr lang="en-US" altLang="ja-JP" dirty="0" smtClean="0"/>
              <a:t>https://owncloud.akiaki.info/index.php/s/NlzEASTvj8wMXj2</a:t>
            </a:r>
            <a:endParaRPr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「安全性が高い」とは？</a:t>
            </a:r>
            <a:endParaRPr kumimoji="1" lang="ja-JP" altLang="en-US" dirty="0"/>
          </a:p>
        </p:txBody>
      </p:sp>
      <p:sp>
        <p:nvSpPr>
          <p:cNvPr id="3" name="コンテンツ プレースホルダ 2"/>
          <p:cNvSpPr>
            <a:spLocks noGrp="1"/>
          </p:cNvSpPr>
          <p:nvPr>
            <p:ph idx="1"/>
          </p:nvPr>
        </p:nvSpPr>
        <p:spPr>
          <a:xfrm>
            <a:off x="628650" y="2603241"/>
            <a:ext cx="7886700" cy="2155371"/>
          </a:xfrm>
        </p:spPr>
        <p:txBody>
          <a:bodyPr/>
          <a:lstStyle/>
          <a:p>
            <a:r>
              <a:rPr kumimoji="1" lang="ja-JP" altLang="en-US" dirty="0" smtClean="0"/>
              <a:t>ホントに意味がある「高」安全性を判断するのはとても困難</a:t>
            </a:r>
            <a:endParaRPr kumimoji="1" lang="en-US" altLang="ja-JP" dirty="0" smtClean="0"/>
          </a:p>
          <a:p>
            <a:r>
              <a:rPr lang="ja-JP" altLang="en-US" dirty="0" smtClean="0"/>
              <a:t>コスト</a:t>
            </a:r>
            <a:r>
              <a:rPr lang="ja-JP" altLang="en-US" dirty="0" smtClean="0"/>
              <a:t>とか手間をかけたらかけたほど「高」安全性</a:t>
            </a:r>
            <a:r>
              <a:rPr lang="ja-JP" altLang="en-US" dirty="0" smtClean="0"/>
              <a:t>である</a:t>
            </a:r>
            <a:r>
              <a:rPr lang="ja-JP" altLang="en-US" dirty="0" smtClean="0"/>
              <a:t>と勘違いするのは簡単</a:t>
            </a:r>
            <a:endParaRPr kumimoji="1"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共同実験ＭＬの利用</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各種情報の共有による安全性や利用関係情報の共有</a:t>
            </a:r>
            <a:endParaRPr kumimoji="1" lang="en-US" altLang="ja-JP" dirty="0" smtClean="0"/>
          </a:p>
          <a:p>
            <a:endParaRPr kumimoji="1" lang="en-US" altLang="ja-JP" dirty="0" smtClean="0"/>
          </a:p>
          <a:p>
            <a:r>
              <a:rPr kumimoji="1" lang="ja-JP" altLang="en-US" dirty="0" smtClean="0"/>
              <a:t>共同管理体制の</a:t>
            </a:r>
            <a:r>
              <a:rPr kumimoji="1" lang="ja-JP" altLang="en-US" smtClean="0"/>
              <a:t>存在をアピール</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3965" y="2753763"/>
            <a:ext cx="7886700" cy="1325563"/>
          </a:xfrm>
        </p:spPr>
        <p:txBody>
          <a:bodyPr/>
          <a:lstStyle/>
          <a:p>
            <a:r>
              <a:rPr kumimoji="1" lang="ja-JP" altLang="en-US" dirty="0" smtClean="0"/>
              <a:t>そもそも何故共同実験を実施？</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63688" y="792088"/>
            <a:ext cx="7200800" cy="5949280"/>
          </a:xfrm>
        </p:spPr>
        <p:txBody>
          <a:bodyPr>
            <a:noAutofit/>
          </a:bodyPr>
          <a:lstStyle/>
          <a:p>
            <a:pPr marL="514350" indent="-514350">
              <a:buFont typeface="+mj-lt"/>
              <a:buAutoNum type="arabicPeriod"/>
            </a:pPr>
            <a:r>
              <a:rPr kumimoji="1" lang="ja-JP" altLang="en-US" sz="2400" dirty="0" smtClean="0"/>
              <a:t>打上プロジェクトメンバｰとして学ぶ</a:t>
            </a:r>
            <a:endParaRPr kumimoji="1" lang="en-US" altLang="ja-JP" sz="2400" dirty="0" smtClean="0"/>
          </a:p>
          <a:p>
            <a:pPr marL="914400" lvl="1" indent="-514350"/>
            <a:r>
              <a:rPr kumimoji="1" lang="ja-JP" altLang="en-US" sz="2000" dirty="0" smtClean="0"/>
              <a:t>プロジェクトの一員として、チームによる「仕事」への参加やプロジェクトの推進方法を学びます</a:t>
            </a:r>
            <a:endParaRPr kumimoji="1" lang="en-US" altLang="ja-JP" sz="2000" dirty="0" smtClean="0"/>
          </a:p>
          <a:p>
            <a:pPr marL="914400" lvl="1" indent="-514350"/>
            <a:r>
              <a:rPr lang="en-US" altLang="ja-JP" sz="2000" dirty="0" smtClean="0"/>
              <a:t>Active Learning</a:t>
            </a:r>
            <a:r>
              <a:rPr lang="ja-JP" altLang="en-US" sz="2000" dirty="0" smtClean="0"/>
              <a:t>により、</a:t>
            </a:r>
            <a:r>
              <a:rPr lang="en-US" altLang="ja-JP" sz="2000" dirty="0" smtClean="0"/>
              <a:t>STEM</a:t>
            </a:r>
            <a:r>
              <a:rPr lang="ja-JP" altLang="en-US" sz="2000" dirty="0" smtClean="0"/>
              <a:t>教育に参加します。加えて安全に関する考え方を学び必要な知識を学習します。</a:t>
            </a:r>
            <a:endParaRPr lang="en-US" altLang="ja-JP" sz="2000" dirty="0" smtClean="0"/>
          </a:p>
          <a:p>
            <a:pPr marL="914400" lvl="1" indent="-514350">
              <a:buNone/>
            </a:pPr>
            <a:endParaRPr kumimoji="1" lang="en-US" altLang="ja-JP" sz="2000" dirty="0" smtClean="0"/>
          </a:p>
          <a:p>
            <a:pPr marL="514350" indent="-514350">
              <a:buFont typeface="+mj-lt"/>
              <a:buAutoNum type="arabicPeriod"/>
            </a:pPr>
            <a:r>
              <a:rPr kumimoji="1" lang="ja-JP" altLang="en-US" sz="2400" dirty="0" smtClean="0"/>
              <a:t>プロジェクトリーダーとして学ぶ</a:t>
            </a:r>
            <a:endParaRPr kumimoji="1" lang="en-US" altLang="ja-JP" sz="2400" dirty="0" smtClean="0"/>
          </a:p>
          <a:p>
            <a:pPr marL="914400" lvl="1" indent="-514350"/>
            <a:r>
              <a:rPr kumimoji="1" lang="ja-JP" altLang="en-US" sz="2000" dirty="0" smtClean="0"/>
              <a:t>プロジェクトの目標設定とリーダーとしての自プロジェクトの進め方、取り纏め方を学びます。</a:t>
            </a:r>
            <a:endParaRPr kumimoji="1" lang="en-US" altLang="ja-JP" sz="2000" dirty="0" smtClean="0"/>
          </a:p>
          <a:p>
            <a:pPr marL="914400" lvl="1" indent="-514350"/>
            <a:r>
              <a:rPr lang="ja-JP" altLang="en-US" sz="2000" dirty="0"/>
              <a:t>共同</a:t>
            </a:r>
            <a:r>
              <a:rPr lang="ja-JP" altLang="en-US" sz="2000" dirty="0" smtClean="0"/>
              <a:t>実験運営や他プロジェクトの折衝を通じて、ステークホルダーとの調整能力を育成します。</a:t>
            </a:r>
            <a:endParaRPr lang="en-US" altLang="ja-JP" sz="2000" dirty="0" smtClean="0"/>
          </a:p>
          <a:p>
            <a:pPr marL="914400" lvl="1" indent="-514350"/>
            <a:endParaRPr kumimoji="1" lang="en-US" altLang="ja-JP" sz="2000" dirty="0" smtClean="0"/>
          </a:p>
          <a:p>
            <a:pPr marL="514350" indent="-514350">
              <a:buFont typeface="+mj-lt"/>
              <a:buAutoNum type="arabicPeriod"/>
            </a:pPr>
            <a:r>
              <a:rPr lang="ja-JP" altLang="en-US" sz="2400" dirty="0"/>
              <a:t>共同</a:t>
            </a:r>
            <a:r>
              <a:rPr lang="ja-JP" altLang="en-US" sz="2400" dirty="0" smtClean="0"/>
              <a:t>実験運営として学ぶ</a:t>
            </a:r>
            <a:endParaRPr lang="en-US" altLang="ja-JP" sz="2400" dirty="0" smtClean="0"/>
          </a:p>
          <a:p>
            <a:pPr marL="914400" lvl="1" indent="-514350"/>
            <a:r>
              <a:rPr kumimoji="1" lang="ja-JP" altLang="en-US" sz="2000" dirty="0" smtClean="0"/>
              <a:t>各プロジェクト間の調整、自治体や関係省との調整を通じて、ステークホルダーとの調整能力を育成します。</a:t>
            </a:r>
            <a:endParaRPr kumimoji="1" lang="en-US" altLang="ja-JP" sz="2000" dirty="0" smtClean="0"/>
          </a:p>
          <a:p>
            <a:pPr marL="914400" lvl="1" indent="-514350"/>
            <a:r>
              <a:rPr lang="ja-JP" altLang="en-US" sz="2000" dirty="0"/>
              <a:t>周囲</a:t>
            </a:r>
            <a:r>
              <a:rPr lang="ja-JP" altLang="en-US" sz="2000" dirty="0" smtClean="0"/>
              <a:t>が「安心」できる実験環境整備を通じて、管理能力</a:t>
            </a:r>
            <a:r>
              <a:rPr lang="en-US" altLang="ja-JP" sz="2000" dirty="0" smtClean="0"/>
              <a:t>/</a:t>
            </a:r>
            <a:r>
              <a:rPr lang="ja-JP" altLang="en-US" sz="2000" dirty="0" smtClean="0"/>
              <a:t>調整能力を育成します。</a:t>
            </a:r>
            <a:endParaRPr kumimoji="1" lang="ja-JP" altLang="en-US" sz="2000" dirty="0"/>
          </a:p>
        </p:txBody>
      </p:sp>
      <p:sp>
        <p:nvSpPr>
          <p:cNvPr id="4" name="Text Box 2"/>
          <p:cNvSpPr txBox="1">
            <a:spLocks noChangeArrowheads="1"/>
          </p:cNvSpPr>
          <p:nvPr/>
        </p:nvSpPr>
        <p:spPr bwMode="auto">
          <a:xfrm>
            <a:off x="1835696" y="188640"/>
            <a:ext cx="5477782" cy="584775"/>
          </a:xfrm>
          <a:prstGeom prst="rect">
            <a:avLst/>
          </a:prstGeom>
          <a:noFill/>
          <a:ln w="9525">
            <a:noFill/>
            <a:miter lim="800000"/>
            <a:headEnd/>
            <a:tailEnd/>
          </a:ln>
        </p:spPr>
        <p:txBody>
          <a:bodyPr wrap="none">
            <a:spAutoFit/>
          </a:bodyPr>
          <a:lstStyle/>
          <a:p>
            <a:r>
              <a:rPr lang="ja-JP" altLang="en-US" sz="3200" b="1" dirty="0" smtClean="0">
                <a:latin typeface="Times New Roman" pitchFamily="18" charset="0"/>
              </a:rPr>
              <a:t>共同実験での人材育成の狙い</a:t>
            </a:r>
            <a:endParaRPr lang="ja-JP" altLang="en-US" sz="3200" b="1" dirty="0">
              <a:latin typeface="Times New Roman" pitchFamily="18" charset="0"/>
            </a:endParaRPr>
          </a:p>
        </p:txBody>
      </p:sp>
      <p:grpSp>
        <p:nvGrpSpPr>
          <p:cNvPr id="2" name="グループ化 8"/>
          <p:cNvGrpSpPr/>
          <p:nvPr/>
        </p:nvGrpSpPr>
        <p:grpSpPr>
          <a:xfrm rot="5400000">
            <a:off x="112697" y="1380182"/>
            <a:ext cx="1735012" cy="792088"/>
            <a:chOff x="863588" y="764704"/>
            <a:chExt cx="1735012" cy="1080120"/>
          </a:xfrm>
        </p:grpSpPr>
        <p:sp>
          <p:nvSpPr>
            <p:cNvPr id="5" name="フリーフォーム 4"/>
            <p:cNvSpPr/>
            <p:nvPr/>
          </p:nvSpPr>
          <p:spPr>
            <a:xfrm rot="16200000">
              <a:off x="827584" y="1016733"/>
              <a:ext cx="648072" cy="576064"/>
            </a:xfrm>
            <a:custGeom>
              <a:avLst/>
              <a:gdLst>
                <a:gd name="connsiteX0" fmla="*/ 0 w 504056"/>
                <a:gd name="connsiteY0" fmla="*/ 576064 h 576064"/>
                <a:gd name="connsiteX1" fmla="*/ 252028 w 504056"/>
                <a:gd name="connsiteY1" fmla="*/ 0 h 576064"/>
                <a:gd name="connsiteX2" fmla="*/ 504056 w 504056"/>
                <a:gd name="connsiteY2" fmla="*/ 576064 h 576064"/>
                <a:gd name="connsiteX3" fmla="*/ 0 w 504056"/>
                <a:gd name="connsiteY3" fmla="*/ 576064 h 576064"/>
                <a:gd name="connsiteX0" fmla="*/ 0 w 504056"/>
                <a:gd name="connsiteY0" fmla="*/ 576064 h 576064"/>
                <a:gd name="connsiteX1" fmla="*/ 127834 w 504056"/>
                <a:gd name="connsiteY1" fmla="*/ 264821 h 576064"/>
                <a:gd name="connsiteX2" fmla="*/ 252028 w 504056"/>
                <a:gd name="connsiteY2" fmla="*/ 0 h 576064"/>
                <a:gd name="connsiteX3" fmla="*/ 504056 w 504056"/>
                <a:gd name="connsiteY3" fmla="*/ 576064 h 576064"/>
                <a:gd name="connsiteX4" fmla="*/ 0 w 504056"/>
                <a:gd name="connsiteY4" fmla="*/ 576064 h 576064"/>
                <a:gd name="connsiteX0" fmla="*/ 0 w 504056"/>
                <a:gd name="connsiteY0" fmla="*/ 576064 h 576064"/>
                <a:gd name="connsiteX1" fmla="*/ 127834 w 504056"/>
                <a:gd name="connsiteY1" fmla="*/ 264821 h 576064"/>
                <a:gd name="connsiteX2" fmla="*/ 252028 w 504056"/>
                <a:gd name="connsiteY2" fmla="*/ 0 h 576064"/>
                <a:gd name="connsiteX3" fmla="*/ 371025 w 504056"/>
                <a:gd name="connsiteY3" fmla="*/ 255093 h 576064"/>
                <a:gd name="connsiteX4" fmla="*/ 504056 w 504056"/>
                <a:gd name="connsiteY4" fmla="*/ 576064 h 576064"/>
                <a:gd name="connsiteX5" fmla="*/ 0 w 504056"/>
                <a:gd name="connsiteY5" fmla="*/ 576064 h 576064"/>
                <a:gd name="connsiteX0" fmla="*/ 0 w 504056"/>
                <a:gd name="connsiteY0" fmla="*/ 576064 h 576064"/>
                <a:gd name="connsiteX1" fmla="*/ 127834 w 504056"/>
                <a:gd name="connsiteY1" fmla="*/ 264821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04056"/>
                <a:gd name="connsiteY0" fmla="*/ 576064 h 576064"/>
                <a:gd name="connsiteX1" fmla="*/ 72009 w 504056"/>
                <a:gd name="connsiteY1" fmla="*/ 252028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76064"/>
                <a:gd name="connsiteY0" fmla="*/ 576064 h 576064"/>
                <a:gd name="connsiteX1" fmla="*/ 72009 w 576064"/>
                <a:gd name="connsiteY1" fmla="*/ 252028 h 576064"/>
                <a:gd name="connsiteX2" fmla="*/ 252028 w 576064"/>
                <a:gd name="connsiteY2" fmla="*/ 0 h 576064"/>
                <a:gd name="connsiteX3" fmla="*/ 432049 w 576064"/>
                <a:gd name="connsiteY3" fmla="*/ 252028 h 576064"/>
                <a:gd name="connsiteX4" fmla="*/ 504056 w 576064"/>
                <a:gd name="connsiteY4" fmla="*/ 576064 h 576064"/>
                <a:gd name="connsiteX5" fmla="*/ 0 w 576064"/>
                <a:gd name="connsiteY5" fmla="*/ 576064 h 576064"/>
                <a:gd name="connsiteX0" fmla="*/ 72008 w 648072"/>
                <a:gd name="connsiteY0" fmla="*/ 576064 h 576064"/>
                <a:gd name="connsiteX1" fmla="*/ 144017 w 648072"/>
                <a:gd name="connsiteY1" fmla="*/ 252028 h 576064"/>
                <a:gd name="connsiteX2" fmla="*/ 324036 w 648072"/>
                <a:gd name="connsiteY2" fmla="*/ 0 h 576064"/>
                <a:gd name="connsiteX3" fmla="*/ 504057 w 648072"/>
                <a:gd name="connsiteY3" fmla="*/ 252028 h 576064"/>
                <a:gd name="connsiteX4" fmla="*/ 576064 w 648072"/>
                <a:gd name="connsiteY4" fmla="*/ 576064 h 576064"/>
                <a:gd name="connsiteX5" fmla="*/ 72008 w 648072"/>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72" h="576064">
                  <a:moveTo>
                    <a:pt x="72008" y="576064"/>
                  </a:moveTo>
                  <a:cubicBezTo>
                    <a:pt x="0" y="522058"/>
                    <a:pt x="102012" y="348039"/>
                    <a:pt x="144017" y="252028"/>
                  </a:cubicBezTo>
                  <a:cubicBezTo>
                    <a:pt x="186022" y="156017"/>
                    <a:pt x="264029" y="0"/>
                    <a:pt x="324036" y="0"/>
                  </a:cubicBezTo>
                  <a:cubicBezTo>
                    <a:pt x="384043" y="0"/>
                    <a:pt x="462052" y="156017"/>
                    <a:pt x="504057" y="252028"/>
                  </a:cubicBezTo>
                  <a:cubicBezTo>
                    <a:pt x="546062" y="348039"/>
                    <a:pt x="648072" y="522058"/>
                    <a:pt x="576064" y="576064"/>
                  </a:cubicBezTo>
                  <a:lnTo>
                    <a:pt x="72008" y="5760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03648" y="1052736"/>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平行四辺形 6"/>
            <p:cNvSpPr/>
            <p:nvPr/>
          </p:nvSpPr>
          <p:spPr>
            <a:xfrm>
              <a:off x="2022536" y="764704"/>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平行四辺形 7"/>
            <p:cNvSpPr/>
            <p:nvPr/>
          </p:nvSpPr>
          <p:spPr>
            <a:xfrm flipV="1">
              <a:off x="2022536" y="1556792"/>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9"/>
          <p:cNvGrpSpPr/>
          <p:nvPr/>
        </p:nvGrpSpPr>
        <p:grpSpPr>
          <a:xfrm rot="5400000">
            <a:off x="112697" y="3605610"/>
            <a:ext cx="1735012" cy="792088"/>
            <a:chOff x="863588" y="764704"/>
            <a:chExt cx="1735012" cy="1080120"/>
          </a:xfrm>
        </p:grpSpPr>
        <p:sp>
          <p:nvSpPr>
            <p:cNvPr id="11" name="フリーフォーム 10"/>
            <p:cNvSpPr/>
            <p:nvPr/>
          </p:nvSpPr>
          <p:spPr>
            <a:xfrm rot="16200000">
              <a:off x="827584" y="1016733"/>
              <a:ext cx="648072" cy="576064"/>
            </a:xfrm>
            <a:custGeom>
              <a:avLst/>
              <a:gdLst>
                <a:gd name="connsiteX0" fmla="*/ 0 w 504056"/>
                <a:gd name="connsiteY0" fmla="*/ 576064 h 576064"/>
                <a:gd name="connsiteX1" fmla="*/ 252028 w 504056"/>
                <a:gd name="connsiteY1" fmla="*/ 0 h 576064"/>
                <a:gd name="connsiteX2" fmla="*/ 504056 w 504056"/>
                <a:gd name="connsiteY2" fmla="*/ 576064 h 576064"/>
                <a:gd name="connsiteX3" fmla="*/ 0 w 504056"/>
                <a:gd name="connsiteY3" fmla="*/ 576064 h 576064"/>
                <a:gd name="connsiteX0" fmla="*/ 0 w 504056"/>
                <a:gd name="connsiteY0" fmla="*/ 576064 h 576064"/>
                <a:gd name="connsiteX1" fmla="*/ 127834 w 504056"/>
                <a:gd name="connsiteY1" fmla="*/ 264821 h 576064"/>
                <a:gd name="connsiteX2" fmla="*/ 252028 w 504056"/>
                <a:gd name="connsiteY2" fmla="*/ 0 h 576064"/>
                <a:gd name="connsiteX3" fmla="*/ 504056 w 504056"/>
                <a:gd name="connsiteY3" fmla="*/ 576064 h 576064"/>
                <a:gd name="connsiteX4" fmla="*/ 0 w 504056"/>
                <a:gd name="connsiteY4" fmla="*/ 576064 h 576064"/>
                <a:gd name="connsiteX0" fmla="*/ 0 w 504056"/>
                <a:gd name="connsiteY0" fmla="*/ 576064 h 576064"/>
                <a:gd name="connsiteX1" fmla="*/ 127834 w 504056"/>
                <a:gd name="connsiteY1" fmla="*/ 264821 h 576064"/>
                <a:gd name="connsiteX2" fmla="*/ 252028 w 504056"/>
                <a:gd name="connsiteY2" fmla="*/ 0 h 576064"/>
                <a:gd name="connsiteX3" fmla="*/ 371025 w 504056"/>
                <a:gd name="connsiteY3" fmla="*/ 255093 h 576064"/>
                <a:gd name="connsiteX4" fmla="*/ 504056 w 504056"/>
                <a:gd name="connsiteY4" fmla="*/ 576064 h 576064"/>
                <a:gd name="connsiteX5" fmla="*/ 0 w 504056"/>
                <a:gd name="connsiteY5" fmla="*/ 576064 h 576064"/>
                <a:gd name="connsiteX0" fmla="*/ 0 w 504056"/>
                <a:gd name="connsiteY0" fmla="*/ 576064 h 576064"/>
                <a:gd name="connsiteX1" fmla="*/ 127834 w 504056"/>
                <a:gd name="connsiteY1" fmla="*/ 264821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04056"/>
                <a:gd name="connsiteY0" fmla="*/ 576064 h 576064"/>
                <a:gd name="connsiteX1" fmla="*/ 72009 w 504056"/>
                <a:gd name="connsiteY1" fmla="*/ 252028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76064"/>
                <a:gd name="connsiteY0" fmla="*/ 576064 h 576064"/>
                <a:gd name="connsiteX1" fmla="*/ 72009 w 576064"/>
                <a:gd name="connsiteY1" fmla="*/ 252028 h 576064"/>
                <a:gd name="connsiteX2" fmla="*/ 252028 w 576064"/>
                <a:gd name="connsiteY2" fmla="*/ 0 h 576064"/>
                <a:gd name="connsiteX3" fmla="*/ 432049 w 576064"/>
                <a:gd name="connsiteY3" fmla="*/ 252028 h 576064"/>
                <a:gd name="connsiteX4" fmla="*/ 504056 w 576064"/>
                <a:gd name="connsiteY4" fmla="*/ 576064 h 576064"/>
                <a:gd name="connsiteX5" fmla="*/ 0 w 576064"/>
                <a:gd name="connsiteY5" fmla="*/ 576064 h 576064"/>
                <a:gd name="connsiteX0" fmla="*/ 72008 w 648072"/>
                <a:gd name="connsiteY0" fmla="*/ 576064 h 576064"/>
                <a:gd name="connsiteX1" fmla="*/ 144017 w 648072"/>
                <a:gd name="connsiteY1" fmla="*/ 252028 h 576064"/>
                <a:gd name="connsiteX2" fmla="*/ 324036 w 648072"/>
                <a:gd name="connsiteY2" fmla="*/ 0 h 576064"/>
                <a:gd name="connsiteX3" fmla="*/ 504057 w 648072"/>
                <a:gd name="connsiteY3" fmla="*/ 252028 h 576064"/>
                <a:gd name="connsiteX4" fmla="*/ 576064 w 648072"/>
                <a:gd name="connsiteY4" fmla="*/ 576064 h 576064"/>
                <a:gd name="connsiteX5" fmla="*/ 72008 w 648072"/>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72" h="576064">
                  <a:moveTo>
                    <a:pt x="72008" y="576064"/>
                  </a:moveTo>
                  <a:cubicBezTo>
                    <a:pt x="0" y="522058"/>
                    <a:pt x="102012" y="348039"/>
                    <a:pt x="144017" y="252028"/>
                  </a:cubicBezTo>
                  <a:cubicBezTo>
                    <a:pt x="186022" y="156017"/>
                    <a:pt x="264029" y="0"/>
                    <a:pt x="324036" y="0"/>
                  </a:cubicBezTo>
                  <a:cubicBezTo>
                    <a:pt x="384043" y="0"/>
                    <a:pt x="462052" y="156017"/>
                    <a:pt x="504057" y="252028"/>
                  </a:cubicBezTo>
                  <a:cubicBezTo>
                    <a:pt x="546062" y="348039"/>
                    <a:pt x="648072" y="522058"/>
                    <a:pt x="576064" y="576064"/>
                  </a:cubicBezTo>
                  <a:lnTo>
                    <a:pt x="72008" y="576064"/>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403648" y="1052736"/>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平行四辺形 12"/>
            <p:cNvSpPr/>
            <p:nvPr/>
          </p:nvSpPr>
          <p:spPr>
            <a:xfrm>
              <a:off x="2022536" y="764704"/>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平行四辺形 13"/>
            <p:cNvSpPr/>
            <p:nvPr/>
          </p:nvSpPr>
          <p:spPr>
            <a:xfrm flipV="1">
              <a:off x="2022536" y="1556792"/>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44"/>
          <p:cNvGrpSpPr/>
          <p:nvPr/>
        </p:nvGrpSpPr>
        <p:grpSpPr>
          <a:xfrm>
            <a:off x="395536" y="5373216"/>
            <a:ext cx="1169335" cy="1086941"/>
            <a:chOff x="251519" y="5517232"/>
            <a:chExt cx="1169335" cy="1086941"/>
          </a:xfrm>
        </p:grpSpPr>
        <p:grpSp>
          <p:nvGrpSpPr>
            <p:cNvPr id="15" name="グループ化 14"/>
            <p:cNvGrpSpPr/>
            <p:nvPr/>
          </p:nvGrpSpPr>
          <p:grpSpPr>
            <a:xfrm rot="5400000">
              <a:off x="112697" y="6232119"/>
              <a:ext cx="510876" cy="233231"/>
              <a:chOff x="863588" y="764704"/>
              <a:chExt cx="1735012" cy="1080120"/>
            </a:xfrm>
          </p:grpSpPr>
          <p:sp>
            <p:nvSpPr>
              <p:cNvPr id="16" name="フリーフォーム 15"/>
              <p:cNvSpPr/>
              <p:nvPr/>
            </p:nvSpPr>
            <p:spPr>
              <a:xfrm rot="16200000">
                <a:off x="827584" y="1016733"/>
                <a:ext cx="648072" cy="576064"/>
              </a:xfrm>
              <a:custGeom>
                <a:avLst/>
                <a:gdLst>
                  <a:gd name="connsiteX0" fmla="*/ 0 w 504056"/>
                  <a:gd name="connsiteY0" fmla="*/ 576064 h 576064"/>
                  <a:gd name="connsiteX1" fmla="*/ 252028 w 504056"/>
                  <a:gd name="connsiteY1" fmla="*/ 0 h 576064"/>
                  <a:gd name="connsiteX2" fmla="*/ 504056 w 504056"/>
                  <a:gd name="connsiteY2" fmla="*/ 576064 h 576064"/>
                  <a:gd name="connsiteX3" fmla="*/ 0 w 504056"/>
                  <a:gd name="connsiteY3" fmla="*/ 576064 h 576064"/>
                  <a:gd name="connsiteX0" fmla="*/ 0 w 504056"/>
                  <a:gd name="connsiteY0" fmla="*/ 576064 h 576064"/>
                  <a:gd name="connsiteX1" fmla="*/ 127834 w 504056"/>
                  <a:gd name="connsiteY1" fmla="*/ 264821 h 576064"/>
                  <a:gd name="connsiteX2" fmla="*/ 252028 w 504056"/>
                  <a:gd name="connsiteY2" fmla="*/ 0 h 576064"/>
                  <a:gd name="connsiteX3" fmla="*/ 504056 w 504056"/>
                  <a:gd name="connsiteY3" fmla="*/ 576064 h 576064"/>
                  <a:gd name="connsiteX4" fmla="*/ 0 w 504056"/>
                  <a:gd name="connsiteY4" fmla="*/ 576064 h 576064"/>
                  <a:gd name="connsiteX0" fmla="*/ 0 w 504056"/>
                  <a:gd name="connsiteY0" fmla="*/ 576064 h 576064"/>
                  <a:gd name="connsiteX1" fmla="*/ 127834 w 504056"/>
                  <a:gd name="connsiteY1" fmla="*/ 264821 h 576064"/>
                  <a:gd name="connsiteX2" fmla="*/ 252028 w 504056"/>
                  <a:gd name="connsiteY2" fmla="*/ 0 h 576064"/>
                  <a:gd name="connsiteX3" fmla="*/ 371025 w 504056"/>
                  <a:gd name="connsiteY3" fmla="*/ 255093 h 576064"/>
                  <a:gd name="connsiteX4" fmla="*/ 504056 w 504056"/>
                  <a:gd name="connsiteY4" fmla="*/ 576064 h 576064"/>
                  <a:gd name="connsiteX5" fmla="*/ 0 w 504056"/>
                  <a:gd name="connsiteY5" fmla="*/ 576064 h 576064"/>
                  <a:gd name="connsiteX0" fmla="*/ 0 w 504056"/>
                  <a:gd name="connsiteY0" fmla="*/ 576064 h 576064"/>
                  <a:gd name="connsiteX1" fmla="*/ 127834 w 504056"/>
                  <a:gd name="connsiteY1" fmla="*/ 264821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04056"/>
                  <a:gd name="connsiteY0" fmla="*/ 576064 h 576064"/>
                  <a:gd name="connsiteX1" fmla="*/ 72009 w 504056"/>
                  <a:gd name="connsiteY1" fmla="*/ 252028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76064"/>
                  <a:gd name="connsiteY0" fmla="*/ 576064 h 576064"/>
                  <a:gd name="connsiteX1" fmla="*/ 72009 w 576064"/>
                  <a:gd name="connsiteY1" fmla="*/ 252028 h 576064"/>
                  <a:gd name="connsiteX2" fmla="*/ 252028 w 576064"/>
                  <a:gd name="connsiteY2" fmla="*/ 0 h 576064"/>
                  <a:gd name="connsiteX3" fmla="*/ 432049 w 576064"/>
                  <a:gd name="connsiteY3" fmla="*/ 252028 h 576064"/>
                  <a:gd name="connsiteX4" fmla="*/ 504056 w 576064"/>
                  <a:gd name="connsiteY4" fmla="*/ 576064 h 576064"/>
                  <a:gd name="connsiteX5" fmla="*/ 0 w 576064"/>
                  <a:gd name="connsiteY5" fmla="*/ 576064 h 576064"/>
                  <a:gd name="connsiteX0" fmla="*/ 72008 w 648072"/>
                  <a:gd name="connsiteY0" fmla="*/ 576064 h 576064"/>
                  <a:gd name="connsiteX1" fmla="*/ 144017 w 648072"/>
                  <a:gd name="connsiteY1" fmla="*/ 252028 h 576064"/>
                  <a:gd name="connsiteX2" fmla="*/ 324036 w 648072"/>
                  <a:gd name="connsiteY2" fmla="*/ 0 h 576064"/>
                  <a:gd name="connsiteX3" fmla="*/ 504057 w 648072"/>
                  <a:gd name="connsiteY3" fmla="*/ 252028 h 576064"/>
                  <a:gd name="connsiteX4" fmla="*/ 576064 w 648072"/>
                  <a:gd name="connsiteY4" fmla="*/ 576064 h 576064"/>
                  <a:gd name="connsiteX5" fmla="*/ 72008 w 648072"/>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72" h="576064">
                    <a:moveTo>
                      <a:pt x="72008" y="576064"/>
                    </a:moveTo>
                    <a:cubicBezTo>
                      <a:pt x="0" y="522058"/>
                      <a:pt x="102012" y="348039"/>
                      <a:pt x="144017" y="252028"/>
                    </a:cubicBezTo>
                    <a:cubicBezTo>
                      <a:pt x="186022" y="156017"/>
                      <a:pt x="264029" y="0"/>
                      <a:pt x="324036" y="0"/>
                    </a:cubicBezTo>
                    <a:cubicBezTo>
                      <a:pt x="384043" y="0"/>
                      <a:pt x="462052" y="156017"/>
                      <a:pt x="504057" y="252028"/>
                    </a:cubicBezTo>
                    <a:cubicBezTo>
                      <a:pt x="546062" y="348039"/>
                      <a:pt x="648072" y="522058"/>
                      <a:pt x="576064" y="576064"/>
                    </a:cubicBezTo>
                    <a:lnTo>
                      <a:pt x="72008" y="5760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403648" y="1052736"/>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平行四辺形 17"/>
              <p:cNvSpPr/>
              <p:nvPr/>
            </p:nvSpPr>
            <p:spPr>
              <a:xfrm>
                <a:off x="2022536" y="764704"/>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p:cNvSpPr/>
              <p:nvPr/>
            </p:nvSpPr>
            <p:spPr>
              <a:xfrm flipV="1">
                <a:off x="2022536" y="1556792"/>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rot="5400000">
              <a:off x="400729" y="6016095"/>
              <a:ext cx="510876" cy="233231"/>
              <a:chOff x="863588" y="764704"/>
              <a:chExt cx="1735012" cy="1080120"/>
            </a:xfrm>
          </p:grpSpPr>
          <p:sp>
            <p:nvSpPr>
              <p:cNvPr id="21" name="フリーフォーム 20"/>
              <p:cNvSpPr/>
              <p:nvPr/>
            </p:nvSpPr>
            <p:spPr>
              <a:xfrm rot="16200000">
                <a:off x="827584" y="1016733"/>
                <a:ext cx="648072" cy="576064"/>
              </a:xfrm>
              <a:custGeom>
                <a:avLst/>
                <a:gdLst>
                  <a:gd name="connsiteX0" fmla="*/ 0 w 504056"/>
                  <a:gd name="connsiteY0" fmla="*/ 576064 h 576064"/>
                  <a:gd name="connsiteX1" fmla="*/ 252028 w 504056"/>
                  <a:gd name="connsiteY1" fmla="*/ 0 h 576064"/>
                  <a:gd name="connsiteX2" fmla="*/ 504056 w 504056"/>
                  <a:gd name="connsiteY2" fmla="*/ 576064 h 576064"/>
                  <a:gd name="connsiteX3" fmla="*/ 0 w 504056"/>
                  <a:gd name="connsiteY3" fmla="*/ 576064 h 576064"/>
                  <a:gd name="connsiteX0" fmla="*/ 0 w 504056"/>
                  <a:gd name="connsiteY0" fmla="*/ 576064 h 576064"/>
                  <a:gd name="connsiteX1" fmla="*/ 127834 w 504056"/>
                  <a:gd name="connsiteY1" fmla="*/ 264821 h 576064"/>
                  <a:gd name="connsiteX2" fmla="*/ 252028 w 504056"/>
                  <a:gd name="connsiteY2" fmla="*/ 0 h 576064"/>
                  <a:gd name="connsiteX3" fmla="*/ 504056 w 504056"/>
                  <a:gd name="connsiteY3" fmla="*/ 576064 h 576064"/>
                  <a:gd name="connsiteX4" fmla="*/ 0 w 504056"/>
                  <a:gd name="connsiteY4" fmla="*/ 576064 h 576064"/>
                  <a:gd name="connsiteX0" fmla="*/ 0 w 504056"/>
                  <a:gd name="connsiteY0" fmla="*/ 576064 h 576064"/>
                  <a:gd name="connsiteX1" fmla="*/ 127834 w 504056"/>
                  <a:gd name="connsiteY1" fmla="*/ 264821 h 576064"/>
                  <a:gd name="connsiteX2" fmla="*/ 252028 w 504056"/>
                  <a:gd name="connsiteY2" fmla="*/ 0 h 576064"/>
                  <a:gd name="connsiteX3" fmla="*/ 371025 w 504056"/>
                  <a:gd name="connsiteY3" fmla="*/ 255093 h 576064"/>
                  <a:gd name="connsiteX4" fmla="*/ 504056 w 504056"/>
                  <a:gd name="connsiteY4" fmla="*/ 576064 h 576064"/>
                  <a:gd name="connsiteX5" fmla="*/ 0 w 504056"/>
                  <a:gd name="connsiteY5" fmla="*/ 576064 h 576064"/>
                  <a:gd name="connsiteX0" fmla="*/ 0 w 504056"/>
                  <a:gd name="connsiteY0" fmla="*/ 576064 h 576064"/>
                  <a:gd name="connsiteX1" fmla="*/ 127834 w 504056"/>
                  <a:gd name="connsiteY1" fmla="*/ 264821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04056"/>
                  <a:gd name="connsiteY0" fmla="*/ 576064 h 576064"/>
                  <a:gd name="connsiteX1" fmla="*/ 72009 w 504056"/>
                  <a:gd name="connsiteY1" fmla="*/ 252028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76064"/>
                  <a:gd name="connsiteY0" fmla="*/ 576064 h 576064"/>
                  <a:gd name="connsiteX1" fmla="*/ 72009 w 576064"/>
                  <a:gd name="connsiteY1" fmla="*/ 252028 h 576064"/>
                  <a:gd name="connsiteX2" fmla="*/ 252028 w 576064"/>
                  <a:gd name="connsiteY2" fmla="*/ 0 h 576064"/>
                  <a:gd name="connsiteX3" fmla="*/ 432049 w 576064"/>
                  <a:gd name="connsiteY3" fmla="*/ 252028 h 576064"/>
                  <a:gd name="connsiteX4" fmla="*/ 504056 w 576064"/>
                  <a:gd name="connsiteY4" fmla="*/ 576064 h 576064"/>
                  <a:gd name="connsiteX5" fmla="*/ 0 w 576064"/>
                  <a:gd name="connsiteY5" fmla="*/ 576064 h 576064"/>
                  <a:gd name="connsiteX0" fmla="*/ 72008 w 648072"/>
                  <a:gd name="connsiteY0" fmla="*/ 576064 h 576064"/>
                  <a:gd name="connsiteX1" fmla="*/ 144017 w 648072"/>
                  <a:gd name="connsiteY1" fmla="*/ 252028 h 576064"/>
                  <a:gd name="connsiteX2" fmla="*/ 324036 w 648072"/>
                  <a:gd name="connsiteY2" fmla="*/ 0 h 576064"/>
                  <a:gd name="connsiteX3" fmla="*/ 504057 w 648072"/>
                  <a:gd name="connsiteY3" fmla="*/ 252028 h 576064"/>
                  <a:gd name="connsiteX4" fmla="*/ 576064 w 648072"/>
                  <a:gd name="connsiteY4" fmla="*/ 576064 h 576064"/>
                  <a:gd name="connsiteX5" fmla="*/ 72008 w 648072"/>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72" h="576064">
                    <a:moveTo>
                      <a:pt x="72008" y="576064"/>
                    </a:moveTo>
                    <a:cubicBezTo>
                      <a:pt x="0" y="522058"/>
                      <a:pt x="102012" y="348039"/>
                      <a:pt x="144017" y="252028"/>
                    </a:cubicBezTo>
                    <a:cubicBezTo>
                      <a:pt x="186022" y="156017"/>
                      <a:pt x="264029" y="0"/>
                      <a:pt x="324036" y="0"/>
                    </a:cubicBezTo>
                    <a:cubicBezTo>
                      <a:pt x="384043" y="0"/>
                      <a:pt x="462052" y="156017"/>
                      <a:pt x="504057" y="252028"/>
                    </a:cubicBezTo>
                    <a:cubicBezTo>
                      <a:pt x="546062" y="348039"/>
                      <a:pt x="648072" y="522058"/>
                      <a:pt x="576064" y="576064"/>
                    </a:cubicBezTo>
                    <a:lnTo>
                      <a:pt x="72008" y="5760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403648" y="1052736"/>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p:nvSpPr>
            <p:spPr>
              <a:xfrm>
                <a:off x="2022536" y="764704"/>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平行四辺形 23"/>
              <p:cNvSpPr/>
              <p:nvPr/>
            </p:nvSpPr>
            <p:spPr>
              <a:xfrm flipV="1">
                <a:off x="2022536" y="1556792"/>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760769" y="6232119"/>
              <a:ext cx="510876" cy="233231"/>
              <a:chOff x="863588" y="764704"/>
              <a:chExt cx="1735012" cy="1080120"/>
            </a:xfrm>
          </p:grpSpPr>
          <p:sp>
            <p:nvSpPr>
              <p:cNvPr id="26" name="フリーフォーム 25"/>
              <p:cNvSpPr/>
              <p:nvPr/>
            </p:nvSpPr>
            <p:spPr>
              <a:xfrm rot="16200000">
                <a:off x="827584" y="1016733"/>
                <a:ext cx="648072" cy="576064"/>
              </a:xfrm>
              <a:custGeom>
                <a:avLst/>
                <a:gdLst>
                  <a:gd name="connsiteX0" fmla="*/ 0 w 504056"/>
                  <a:gd name="connsiteY0" fmla="*/ 576064 h 576064"/>
                  <a:gd name="connsiteX1" fmla="*/ 252028 w 504056"/>
                  <a:gd name="connsiteY1" fmla="*/ 0 h 576064"/>
                  <a:gd name="connsiteX2" fmla="*/ 504056 w 504056"/>
                  <a:gd name="connsiteY2" fmla="*/ 576064 h 576064"/>
                  <a:gd name="connsiteX3" fmla="*/ 0 w 504056"/>
                  <a:gd name="connsiteY3" fmla="*/ 576064 h 576064"/>
                  <a:gd name="connsiteX0" fmla="*/ 0 w 504056"/>
                  <a:gd name="connsiteY0" fmla="*/ 576064 h 576064"/>
                  <a:gd name="connsiteX1" fmla="*/ 127834 w 504056"/>
                  <a:gd name="connsiteY1" fmla="*/ 264821 h 576064"/>
                  <a:gd name="connsiteX2" fmla="*/ 252028 w 504056"/>
                  <a:gd name="connsiteY2" fmla="*/ 0 h 576064"/>
                  <a:gd name="connsiteX3" fmla="*/ 504056 w 504056"/>
                  <a:gd name="connsiteY3" fmla="*/ 576064 h 576064"/>
                  <a:gd name="connsiteX4" fmla="*/ 0 w 504056"/>
                  <a:gd name="connsiteY4" fmla="*/ 576064 h 576064"/>
                  <a:gd name="connsiteX0" fmla="*/ 0 w 504056"/>
                  <a:gd name="connsiteY0" fmla="*/ 576064 h 576064"/>
                  <a:gd name="connsiteX1" fmla="*/ 127834 w 504056"/>
                  <a:gd name="connsiteY1" fmla="*/ 264821 h 576064"/>
                  <a:gd name="connsiteX2" fmla="*/ 252028 w 504056"/>
                  <a:gd name="connsiteY2" fmla="*/ 0 h 576064"/>
                  <a:gd name="connsiteX3" fmla="*/ 371025 w 504056"/>
                  <a:gd name="connsiteY3" fmla="*/ 255093 h 576064"/>
                  <a:gd name="connsiteX4" fmla="*/ 504056 w 504056"/>
                  <a:gd name="connsiteY4" fmla="*/ 576064 h 576064"/>
                  <a:gd name="connsiteX5" fmla="*/ 0 w 504056"/>
                  <a:gd name="connsiteY5" fmla="*/ 576064 h 576064"/>
                  <a:gd name="connsiteX0" fmla="*/ 0 w 504056"/>
                  <a:gd name="connsiteY0" fmla="*/ 576064 h 576064"/>
                  <a:gd name="connsiteX1" fmla="*/ 127834 w 504056"/>
                  <a:gd name="connsiteY1" fmla="*/ 264821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04056"/>
                  <a:gd name="connsiteY0" fmla="*/ 576064 h 576064"/>
                  <a:gd name="connsiteX1" fmla="*/ 72009 w 504056"/>
                  <a:gd name="connsiteY1" fmla="*/ 252028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76064"/>
                  <a:gd name="connsiteY0" fmla="*/ 576064 h 576064"/>
                  <a:gd name="connsiteX1" fmla="*/ 72009 w 576064"/>
                  <a:gd name="connsiteY1" fmla="*/ 252028 h 576064"/>
                  <a:gd name="connsiteX2" fmla="*/ 252028 w 576064"/>
                  <a:gd name="connsiteY2" fmla="*/ 0 h 576064"/>
                  <a:gd name="connsiteX3" fmla="*/ 432049 w 576064"/>
                  <a:gd name="connsiteY3" fmla="*/ 252028 h 576064"/>
                  <a:gd name="connsiteX4" fmla="*/ 504056 w 576064"/>
                  <a:gd name="connsiteY4" fmla="*/ 576064 h 576064"/>
                  <a:gd name="connsiteX5" fmla="*/ 0 w 576064"/>
                  <a:gd name="connsiteY5" fmla="*/ 576064 h 576064"/>
                  <a:gd name="connsiteX0" fmla="*/ 72008 w 648072"/>
                  <a:gd name="connsiteY0" fmla="*/ 576064 h 576064"/>
                  <a:gd name="connsiteX1" fmla="*/ 144017 w 648072"/>
                  <a:gd name="connsiteY1" fmla="*/ 252028 h 576064"/>
                  <a:gd name="connsiteX2" fmla="*/ 324036 w 648072"/>
                  <a:gd name="connsiteY2" fmla="*/ 0 h 576064"/>
                  <a:gd name="connsiteX3" fmla="*/ 504057 w 648072"/>
                  <a:gd name="connsiteY3" fmla="*/ 252028 h 576064"/>
                  <a:gd name="connsiteX4" fmla="*/ 576064 w 648072"/>
                  <a:gd name="connsiteY4" fmla="*/ 576064 h 576064"/>
                  <a:gd name="connsiteX5" fmla="*/ 72008 w 648072"/>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72" h="576064">
                    <a:moveTo>
                      <a:pt x="72008" y="576064"/>
                    </a:moveTo>
                    <a:cubicBezTo>
                      <a:pt x="0" y="522058"/>
                      <a:pt x="102012" y="348039"/>
                      <a:pt x="144017" y="252028"/>
                    </a:cubicBezTo>
                    <a:cubicBezTo>
                      <a:pt x="186022" y="156017"/>
                      <a:pt x="264029" y="0"/>
                      <a:pt x="324036" y="0"/>
                    </a:cubicBezTo>
                    <a:cubicBezTo>
                      <a:pt x="384043" y="0"/>
                      <a:pt x="462052" y="156017"/>
                      <a:pt x="504057" y="252028"/>
                    </a:cubicBezTo>
                    <a:cubicBezTo>
                      <a:pt x="546062" y="348039"/>
                      <a:pt x="648072" y="522058"/>
                      <a:pt x="576064" y="576064"/>
                    </a:cubicBezTo>
                    <a:lnTo>
                      <a:pt x="72008" y="5760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403648" y="1052736"/>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平行四辺形 27"/>
              <p:cNvSpPr/>
              <p:nvPr/>
            </p:nvSpPr>
            <p:spPr>
              <a:xfrm>
                <a:off x="2022536" y="764704"/>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平行四辺形 28"/>
              <p:cNvSpPr/>
              <p:nvPr/>
            </p:nvSpPr>
            <p:spPr>
              <a:xfrm flipV="1">
                <a:off x="2022536" y="1556792"/>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rot="5400000">
              <a:off x="688761" y="5656055"/>
              <a:ext cx="510876" cy="233231"/>
              <a:chOff x="863588" y="764704"/>
              <a:chExt cx="1735012" cy="1080120"/>
            </a:xfrm>
          </p:grpSpPr>
          <p:sp>
            <p:nvSpPr>
              <p:cNvPr id="31" name="フリーフォーム 30"/>
              <p:cNvSpPr/>
              <p:nvPr/>
            </p:nvSpPr>
            <p:spPr>
              <a:xfrm rot="16200000">
                <a:off x="827584" y="1016733"/>
                <a:ext cx="648072" cy="576064"/>
              </a:xfrm>
              <a:custGeom>
                <a:avLst/>
                <a:gdLst>
                  <a:gd name="connsiteX0" fmla="*/ 0 w 504056"/>
                  <a:gd name="connsiteY0" fmla="*/ 576064 h 576064"/>
                  <a:gd name="connsiteX1" fmla="*/ 252028 w 504056"/>
                  <a:gd name="connsiteY1" fmla="*/ 0 h 576064"/>
                  <a:gd name="connsiteX2" fmla="*/ 504056 w 504056"/>
                  <a:gd name="connsiteY2" fmla="*/ 576064 h 576064"/>
                  <a:gd name="connsiteX3" fmla="*/ 0 w 504056"/>
                  <a:gd name="connsiteY3" fmla="*/ 576064 h 576064"/>
                  <a:gd name="connsiteX0" fmla="*/ 0 w 504056"/>
                  <a:gd name="connsiteY0" fmla="*/ 576064 h 576064"/>
                  <a:gd name="connsiteX1" fmla="*/ 127834 w 504056"/>
                  <a:gd name="connsiteY1" fmla="*/ 264821 h 576064"/>
                  <a:gd name="connsiteX2" fmla="*/ 252028 w 504056"/>
                  <a:gd name="connsiteY2" fmla="*/ 0 h 576064"/>
                  <a:gd name="connsiteX3" fmla="*/ 504056 w 504056"/>
                  <a:gd name="connsiteY3" fmla="*/ 576064 h 576064"/>
                  <a:gd name="connsiteX4" fmla="*/ 0 w 504056"/>
                  <a:gd name="connsiteY4" fmla="*/ 576064 h 576064"/>
                  <a:gd name="connsiteX0" fmla="*/ 0 w 504056"/>
                  <a:gd name="connsiteY0" fmla="*/ 576064 h 576064"/>
                  <a:gd name="connsiteX1" fmla="*/ 127834 w 504056"/>
                  <a:gd name="connsiteY1" fmla="*/ 264821 h 576064"/>
                  <a:gd name="connsiteX2" fmla="*/ 252028 w 504056"/>
                  <a:gd name="connsiteY2" fmla="*/ 0 h 576064"/>
                  <a:gd name="connsiteX3" fmla="*/ 371025 w 504056"/>
                  <a:gd name="connsiteY3" fmla="*/ 255093 h 576064"/>
                  <a:gd name="connsiteX4" fmla="*/ 504056 w 504056"/>
                  <a:gd name="connsiteY4" fmla="*/ 576064 h 576064"/>
                  <a:gd name="connsiteX5" fmla="*/ 0 w 504056"/>
                  <a:gd name="connsiteY5" fmla="*/ 576064 h 576064"/>
                  <a:gd name="connsiteX0" fmla="*/ 0 w 504056"/>
                  <a:gd name="connsiteY0" fmla="*/ 576064 h 576064"/>
                  <a:gd name="connsiteX1" fmla="*/ 127834 w 504056"/>
                  <a:gd name="connsiteY1" fmla="*/ 264821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04056"/>
                  <a:gd name="connsiteY0" fmla="*/ 576064 h 576064"/>
                  <a:gd name="connsiteX1" fmla="*/ 72009 w 504056"/>
                  <a:gd name="connsiteY1" fmla="*/ 252028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76064"/>
                  <a:gd name="connsiteY0" fmla="*/ 576064 h 576064"/>
                  <a:gd name="connsiteX1" fmla="*/ 72009 w 576064"/>
                  <a:gd name="connsiteY1" fmla="*/ 252028 h 576064"/>
                  <a:gd name="connsiteX2" fmla="*/ 252028 w 576064"/>
                  <a:gd name="connsiteY2" fmla="*/ 0 h 576064"/>
                  <a:gd name="connsiteX3" fmla="*/ 432049 w 576064"/>
                  <a:gd name="connsiteY3" fmla="*/ 252028 h 576064"/>
                  <a:gd name="connsiteX4" fmla="*/ 504056 w 576064"/>
                  <a:gd name="connsiteY4" fmla="*/ 576064 h 576064"/>
                  <a:gd name="connsiteX5" fmla="*/ 0 w 576064"/>
                  <a:gd name="connsiteY5" fmla="*/ 576064 h 576064"/>
                  <a:gd name="connsiteX0" fmla="*/ 72008 w 648072"/>
                  <a:gd name="connsiteY0" fmla="*/ 576064 h 576064"/>
                  <a:gd name="connsiteX1" fmla="*/ 144017 w 648072"/>
                  <a:gd name="connsiteY1" fmla="*/ 252028 h 576064"/>
                  <a:gd name="connsiteX2" fmla="*/ 324036 w 648072"/>
                  <a:gd name="connsiteY2" fmla="*/ 0 h 576064"/>
                  <a:gd name="connsiteX3" fmla="*/ 504057 w 648072"/>
                  <a:gd name="connsiteY3" fmla="*/ 252028 h 576064"/>
                  <a:gd name="connsiteX4" fmla="*/ 576064 w 648072"/>
                  <a:gd name="connsiteY4" fmla="*/ 576064 h 576064"/>
                  <a:gd name="connsiteX5" fmla="*/ 72008 w 648072"/>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72" h="576064">
                    <a:moveTo>
                      <a:pt x="72008" y="576064"/>
                    </a:moveTo>
                    <a:cubicBezTo>
                      <a:pt x="0" y="522058"/>
                      <a:pt x="102012" y="348039"/>
                      <a:pt x="144017" y="252028"/>
                    </a:cubicBezTo>
                    <a:cubicBezTo>
                      <a:pt x="186022" y="156017"/>
                      <a:pt x="264029" y="0"/>
                      <a:pt x="324036" y="0"/>
                    </a:cubicBezTo>
                    <a:cubicBezTo>
                      <a:pt x="384043" y="0"/>
                      <a:pt x="462052" y="156017"/>
                      <a:pt x="504057" y="252028"/>
                    </a:cubicBezTo>
                    <a:cubicBezTo>
                      <a:pt x="546062" y="348039"/>
                      <a:pt x="648072" y="522058"/>
                      <a:pt x="576064" y="576064"/>
                    </a:cubicBezTo>
                    <a:lnTo>
                      <a:pt x="72008" y="5760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403648" y="1052736"/>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平行四辺形 32"/>
              <p:cNvSpPr/>
              <p:nvPr/>
            </p:nvSpPr>
            <p:spPr>
              <a:xfrm>
                <a:off x="2022536" y="764704"/>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平行四辺形 33"/>
              <p:cNvSpPr/>
              <p:nvPr/>
            </p:nvSpPr>
            <p:spPr>
              <a:xfrm flipV="1">
                <a:off x="2022536" y="1556792"/>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rot="5400000">
              <a:off x="1048801" y="6016095"/>
              <a:ext cx="510876" cy="233231"/>
              <a:chOff x="863588" y="764704"/>
              <a:chExt cx="1735012" cy="1080120"/>
            </a:xfrm>
          </p:grpSpPr>
          <p:sp>
            <p:nvSpPr>
              <p:cNvPr id="36" name="フリーフォーム 35"/>
              <p:cNvSpPr/>
              <p:nvPr/>
            </p:nvSpPr>
            <p:spPr>
              <a:xfrm rot="16200000">
                <a:off x="827584" y="1016733"/>
                <a:ext cx="648072" cy="576064"/>
              </a:xfrm>
              <a:custGeom>
                <a:avLst/>
                <a:gdLst>
                  <a:gd name="connsiteX0" fmla="*/ 0 w 504056"/>
                  <a:gd name="connsiteY0" fmla="*/ 576064 h 576064"/>
                  <a:gd name="connsiteX1" fmla="*/ 252028 w 504056"/>
                  <a:gd name="connsiteY1" fmla="*/ 0 h 576064"/>
                  <a:gd name="connsiteX2" fmla="*/ 504056 w 504056"/>
                  <a:gd name="connsiteY2" fmla="*/ 576064 h 576064"/>
                  <a:gd name="connsiteX3" fmla="*/ 0 w 504056"/>
                  <a:gd name="connsiteY3" fmla="*/ 576064 h 576064"/>
                  <a:gd name="connsiteX0" fmla="*/ 0 w 504056"/>
                  <a:gd name="connsiteY0" fmla="*/ 576064 h 576064"/>
                  <a:gd name="connsiteX1" fmla="*/ 127834 w 504056"/>
                  <a:gd name="connsiteY1" fmla="*/ 264821 h 576064"/>
                  <a:gd name="connsiteX2" fmla="*/ 252028 w 504056"/>
                  <a:gd name="connsiteY2" fmla="*/ 0 h 576064"/>
                  <a:gd name="connsiteX3" fmla="*/ 504056 w 504056"/>
                  <a:gd name="connsiteY3" fmla="*/ 576064 h 576064"/>
                  <a:gd name="connsiteX4" fmla="*/ 0 w 504056"/>
                  <a:gd name="connsiteY4" fmla="*/ 576064 h 576064"/>
                  <a:gd name="connsiteX0" fmla="*/ 0 w 504056"/>
                  <a:gd name="connsiteY0" fmla="*/ 576064 h 576064"/>
                  <a:gd name="connsiteX1" fmla="*/ 127834 w 504056"/>
                  <a:gd name="connsiteY1" fmla="*/ 264821 h 576064"/>
                  <a:gd name="connsiteX2" fmla="*/ 252028 w 504056"/>
                  <a:gd name="connsiteY2" fmla="*/ 0 h 576064"/>
                  <a:gd name="connsiteX3" fmla="*/ 371025 w 504056"/>
                  <a:gd name="connsiteY3" fmla="*/ 255093 h 576064"/>
                  <a:gd name="connsiteX4" fmla="*/ 504056 w 504056"/>
                  <a:gd name="connsiteY4" fmla="*/ 576064 h 576064"/>
                  <a:gd name="connsiteX5" fmla="*/ 0 w 504056"/>
                  <a:gd name="connsiteY5" fmla="*/ 576064 h 576064"/>
                  <a:gd name="connsiteX0" fmla="*/ 0 w 504056"/>
                  <a:gd name="connsiteY0" fmla="*/ 576064 h 576064"/>
                  <a:gd name="connsiteX1" fmla="*/ 127834 w 504056"/>
                  <a:gd name="connsiteY1" fmla="*/ 264821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04056"/>
                  <a:gd name="connsiteY0" fmla="*/ 576064 h 576064"/>
                  <a:gd name="connsiteX1" fmla="*/ 72009 w 504056"/>
                  <a:gd name="connsiteY1" fmla="*/ 252028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76064"/>
                  <a:gd name="connsiteY0" fmla="*/ 576064 h 576064"/>
                  <a:gd name="connsiteX1" fmla="*/ 72009 w 576064"/>
                  <a:gd name="connsiteY1" fmla="*/ 252028 h 576064"/>
                  <a:gd name="connsiteX2" fmla="*/ 252028 w 576064"/>
                  <a:gd name="connsiteY2" fmla="*/ 0 h 576064"/>
                  <a:gd name="connsiteX3" fmla="*/ 432049 w 576064"/>
                  <a:gd name="connsiteY3" fmla="*/ 252028 h 576064"/>
                  <a:gd name="connsiteX4" fmla="*/ 504056 w 576064"/>
                  <a:gd name="connsiteY4" fmla="*/ 576064 h 576064"/>
                  <a:gd name="connsiteX5" fmla="*/ 0 w 576064"/>
                  <a:gd name="connsiteY5" fmla="*/ 576064 h 576064"/>
                  <a:gd name="connsiteX0" fmla="*/ 72008 w 648072"/>
                  <a:gd name="connsiteY0" fmla="*/ 576064 h 576064"/>
                  <a:gd name="connsiteX1" fmla="*/ 144017 w 648072"/>
                  <a:gd name="connsiteY1" fmla="*/ 252028 h 576064"/>
                  <a:gd name="connsiteX2" fmla="*/ 324036 w 648072"/>
                  <a:gd name="connsiteY2" fmla="*/ 0 h 576064"/>
                  <a:gd name="connsiteX3" fmla="*/ 504057 w 648072"/>
                  <a:gd name="connsiteY3" fmla="*/ 252028 h 576064"/>
                  <a:gd name="connsiteX4" fmla="*/ 576064 w 648072"/>
                  <a:gd name="connsiteY4" fmla="*/ 576064 h 576064"/>
                  <a:gd name="connsiteX5" fmla="*/ 72008 w 648072"/>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72" h="576064">
                    <a:moveTo>
                      <a:pt x="72008" y="576064"/>
                    </a:moveTo>
                    <a:cubicBezTo>
                      <a:pt x="0" y="522058"/>
                      <a:pt x="102012" y="348039"/>
                      <a:pt x="144017" y="252028"/>
                    </a:cubicBezTo>
                    <a:cubicBezTo>
                      <a:pt x="186022" y="156017"/>
                      <a:pt x="264029" y="0"/>
                      <a:pt x="324036" y="0"/>
                    </a:cubicBezTo>
                    <a:cubicBezTo>
                      <a:pt x="384043" y="0"/>
                      <a:pt x="462052" y="156017"/>
                      <a:pt x="504057" y="252028"/>
                    </a:cubicBezTo>
                    <a:cubicBezTo>
                      <a:pt x="546062" y="348039"/>
                      <a:pt x="648072" y="522058"/>
                      <a:pt x="576064" y="576064"/>
                    </a:cubicBezTo>
                    <a:lnTo>
                      <a:pt x="72008" y="5760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403648" y="1052736"/>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平行四辺形 37"/>
              <p:cNvSpPr/>
              <p:nvPr/>
            </p:nvSpPr>
            <p:spPr>
              <a:xfrm>
                <a:off x="2022536" y="764704"/>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平行四辺形 38"/>
              <p:cNvSpPr/>
              <p:nvPr/>
            </p:nvSpPr>
            <p:spPr>
              <a:xfrm flipV="1">
                <a:off x="2022536" y="1556792"/>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rot="5400000">
              <a:off x="184706" y="5656054"/>
              <a:ext cx="510876" cy="233231"/>
              <a:chOff x="863588" y="764704"/>
              <a:chExt cx="1735012" cy="1080120"/>
            </a:xfrm>
          </p:grpSpPr>
          <p:sp>
            <p:nvSpPr>
              <p:cNvPr id="41" name="フリーフォーム 40"/>
              <p:cNvSpPr/>
              <p:nvPr/>
            </p:nvSpPr>
            <p:spPr>
              <a:xfrm rot="16200000">
                <a:off x="827584" y="1016733"/>
                <a:ext cx="648072" cy="576064"/>
              </a:xfrm>
              <a:custGeom>
                <a:avLst/>
                <a:gdLst>
                  <a:gd name="connsiteX0" fmla="*/ 0 w 504056"/>
                  <a:gd name="connsiteY0" fmla="*/ 576064 h 576064"/>
                  <a:gd name="connsiteX1" fmla="*/ 252028 w 504056"/>
                  <a:gd name="connsiteY1" fmla="*/ 0 h 576064"/>
                  <a:gd name="connsiteX2" fmla="*/ 504056 w 504056"/>
                  <a:gd name="connsiteY2" fmla="*/ 576064 h 576064"/>
                  <a:gd name="connsiteX3" fmla="*/ 0 w 504056"/>
                  <a:gd name="connsiteY3" fmla="*/ 576064 h 576064"/>
                  <a:gd name="connsiteX0" fmla="*/ 0 w 504056"/>
                  <a:gd name="connsiteY0" fmla="*/ 576064 h 576064"/>
                  <a:gd name="connsiteX1" fmla="*/ 127834 w 504056"/>
                  <a:gd name="connsiteY1" fmla="*/ 264821 h 576064"/>
                  <a:gd name="connsiteX2" fmla="*/ 252028 w 504056"/>
                  <a:gd name="connsiteY2" fmla="*/ 0 h 576064"/>
                  <a:gd name="connsiteX3" fmla="*/ 504056 w 504056"/>
                  <a:gd name="connsiteY3" fmla="*/ 576064 h 576064"/>
                  <a:gd name="connsiteX4" fmla="*/ 0 w 504056"/>
                  <a:gd name="connsiteY4" fmla="*/ 576064 h 576064"/>
                  <a:gd name="connsiteX0" fmla="*/ 0 w 504056"/>
                  <a:gd name="connsiteY0" fmla="*/ 576064 h 576064"/>
                  <a:gd name="connsiteX1" fmla="*/ 127834 w 504056"/>
                  <a:gd name="connsiteY1" fmla="*/ 264821 h 576064"/>
                  <a:gd name="connsiteX2" fmla="*/ 252028 w 504056"/>
                  <a:gd name="connsiteY2" fmla="*/ 0 h 576064"/>
                  <a:gd name="connsiteX3" fmla="*/ 371025 w 504056"/>
                  <a:gd name="connsiteY3" fmla="*/ 255093 h 576064"/>
                  <a:gd name="connsiteX4" fmla="*/ 504056 w 504056"/>
                  <a:gd name="connsiteY4" fmla="*/ 576064 h 576064"/>
                  <a:gd name="connsiteX5" fmla="*/ 0 w 504056"/>
                  <a:gd name="connsiteY5" fmla="*/ 576064 h 576064"/>
                  <a:gd name="connsiteX0" fmla="*/ 0 w 504056"/>
                  <a:gd name="connsiteY0" fmla="*/ 576064 h 576064"/>
                  <a:gd name="connsiteX1" fmla="*/ 127834 w 504056"/>
                  <a:gd name="connsiteY1" fmla="*/ 264821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04056"/>
                  <a:gd name="connsiteY0" fmla="*/ 576064 h 576064"/>
                  <a:gd name="connsiteX1" fmla="*/ 72009 w 504056"/>
                  <a:gd name="connsiteY1" fmla="*/ 252028 h 576064"/>
                  <a:gd name="connsiteX2" fmla="*/ 252028 w 504056"/>
                  <a:gd name="connsiteY2" fmla="*/ 0 h 576064"/>
                  <a:gd name="connsiteX3" fmla="*/ 432049 w 504056"/>
                  <a:gd name="connsiteY3" fmla="*/ 252028 h 576064"/>
                  <a:gd name="connsiteX4" fmla="*/ 504056 w 504056"/>
                  <a:gd name="connsiteY4" fmla="*/ 576064 h 576064"/>
                  <a:gd name="connsiteX5" fmla="*/ 0 w 504056"/>
                  <a:gd name="connsiteY5" fmla="*/ 576064 h 576064"/>
                  <a:gd name="connsiteX0" fmla="*/ 0 w 576064"/>
                  <a:gd name="connsiteY0" fmla="*/ 576064 h 576064"/>
                  <a:gd name="connsiteX1" fmla="*/ 72009 w 576064"/>
                  <a:gd name="connsiteY1" fmla="*/ 252028 h 576064"/>
                  <a:gd name="connsiteX2" fmla="*/ 252028 w 576064"/>
                  <a:gd name="connsiteY2" fmla="*/ 0 h 576064"/>
                  <a:gd name="connsiteX3" fmla="*/ 432049 w 576064"/>
                  <a:gd name="connsiteY3" fmla="*/ 252028 h 576064"/>
                  <a:gd name="connsiteX4" fmla="*/ 504056 w 576064"/>
                  <a:gd name="connsiteY4" fmla="*/ 576064 h 576064"/>
                  <a:gd name="connsiteX5" fmla="*/ 0 w 576064"/>
                  <a:gd name="connsiteY5" fmla="*/ 576064 h 576064"/>
                  <a:gd name="connsiteX0" fmla="*/ 72008 w 648072"/>
                  <a:gd name="connsiteY0" fmla="*/ 576064 h 576064"/>
                  <a:gd name="connsiteX1" fmla="*/ 144017 w 648072"/>
                  <a:gd name="connsiteY1" fmla="*/ 252028 h 576064"/>
                  <a:gd name="connsiteX2" fmla="*/ 324036 w 648072"/>
                  <a:gd name="connsiteY2" fmla="*/ 0 h 576064"/>
                  <a:gd name="connsiteX3" fmla="*/ 504057 w 648072"/>
                  <a:gd name="connsiteY3" fmla="*/ 252028 h 576064"/>
                  <a:gd name="connsiteX4" fmla="*/ 576064 w 648072"/>
                  <a:gd name="connsiteY4" fmla="*/ 576064 h 576064"/>
                  <a:gd name="connsiteX5" fmla="*/ 72008 w 648072"/>
                  <a:gd name="connsiteY5"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72" h="576064">
                    <a:moveTo>
                      <a:pt x="72008" y="576064"/>
                    </a:moveTo>
                    <a:cubicBezTo>
                      <a:pt x="0" y="522058"/>
                      <a:pt x="102012" y="348039"/>
                      <a:pt x="144017" y="252028"/>
                    </a:cubicBezTo>
                    <a:cubicBezTo>
                      <a:pt x="186022" y="156017"/>
                      <a:pt x="264029" y="0"/>
                      <a:pt x="324036" y="0"/>
                    </a:cubicBezTo>
                    <a:cubicBezTo>
                      <a:pt x="384043" y="0"/>
                      <a:pt x="462052" y="156017"/>
                      <a:pt x="504057" y="252028"/>
                    </a:cubicBezTo>
                    <a:cubicBezTo>
                      <a:pt x="546062" y="348039"/>
                      <a:pt x="648072" y="522058"/>
                      <a:pt x="576064" y="576064"/>
                    </a:cubicBezTo>
                    <a:lnTo>
                      <a:pt x="72008" y="5760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1403648" y="1052736"/>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平行四辺形 42"/>
              <p:cNvSpPr/>
              <p:nvPr/>
            </p:nvSpPr>
            <p:spPr>
              <a:xfrm>
                <a:off x="2022536" y="764704"/>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平行四辺形 43"/>
              <p:cNvSpPr/>
              <p:nvPr/>
            </p:nvSpPr>
            <p:spPr>
              <a:xfrm flipV="1">
                <a:off x="2022536" y="1556792"/>
                <a:ext cx="576064" cy="288032"/>
              </a:xfrm>
              <a:prstGeom prst="parallelogram">
                <a:avLst>
                  <a:gd name="adj" fmla="val 41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48006"/>
            <a:ext cx="7886700" cy="1325563"/>
          </a:xfrm>
        </p:spPr>
        <p:txBody>
          <a:bodyPr/>
          <a:lstStyle/>
          <a:p>
            <a:r>
              <a:rPr lang="ja-JP" altLang="en-US" sz="3200" dirty="0" smtClean="0"/>
              <a:t>加太能代宇宙イベント </a:t>
            </a:r>
            <a:r>
              <a:rPr lang="en-US" altLang="ja-JP" sz="3200" dirty="0" smtClean="0"/>
              <a:t>(2018)</a:t>
            </a:r>
            <a:br>
              <a:rPr lang="en-US" altLang="ja-JP" sz="3200" dirty="0" smtClean="0"/>
            </a:br>
            <a:r>
              <a:rPr lang="ja-JP" altLang="en-US" dirty="0" smtClean="0"/>
              <a:t>安全教育</a:t>
            </a:r>
            <a:endParaRPr kumimoji="1" lang="ja-JP" altLang="en-US" dirty="0"/>
          </a:p>
        </p:txBody>
      </p:sp>
      <p:sp>
        <p:nvSpPr>
          <p:cNvPr id="3" name="コンテンツ プレースホルダー 2"/>
          <p:cNvSpPr>
            <a:spLocks noGrp="1"/>
          </p:cNvSpPr>
          <p:nvPr>
            <p:ph idx="1"/>
          </p:nvPr>
        </p:nvSpPr>
        <p:spPr>
          <a:xfrm>
            <a:off x="628650" y="5120639"/>
            <a:ext cx="7886700" cy="1056323"/>
          </a:xfrm>
        </p:spPr>
        <p:txBody>
          <a:bodyPr>
            <a:normAutofit/>
          </a:bodyPr>
          <a:lstStyle/>
          <a:p>
            <a:pPr marL="0" indent="0" algn="r">
              <a:buNone/>
            </a:pPr>
            <a:r>
              <a:rPr lang="ja-JP" altLang="en-US" sz="2400" dirty="0" smtClean="0"/>
              <a:t>千葉工業大学</a:t>
            </a:r>
            <a:endParaRPr lang="en-US" altLang="ja-JP" sz="2400" dirty="0"/>
          </a:p>
          <a:p>
            <a:pPr marL="0" indent="0" algn="r">
              <a:buNone/>
            </a:pPr>
            <a:r>
              <a:rPr kumimoji="1" lang="ja-JP" altLang="en-US" sz="2400" dirty="0" smtClean="0"/>
              <a:t>和田　豊</a:t>
            </a:r>
            <a:endParaRPr kumimoji="1" lang="en-US" altLang="ja-JP" sz="2400" dirty="0" smtClean="0"/>
          </a:p>
        </p:txBody>
      </p:sp>
      <p:pic>
        <p:nvPicPr>
          <p:cNvPr id="4" name="図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51246" y="1873569"/>
            <a:ext cx="4055427" cy="4055427"/>
          </a:xfrm>
          <a:prstGeom prst="rect">
            <a:avLst/>
          </a:prstGeom>
        </p:spPr>
      </p:pic>
    </p:spTree>
    <p:extLst>
      <p:ext uri="{BB962C8B-B14F-4D97-AF65-F5344CB8AC3E}">
        <p14:creationId xmlns="" xmlns:p14="http://schemas.microsoft.com/office/powerpoint/2010/main" val="494350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弧 3"/>
          <p:cNvSpPr/>
          <p:nvPr/>
        </p:nvSpPr>
        <p:spPr>
          <a:xfrm>
            <a:off x="611560" y="-3339752"/>
            <a:ext cx="2714625" cy="6286501"/>
          </a:xfrm>
          <a:prstGeom prst="arc">
            <a:avLst>
              <a:gd name="adj1" fmla="val 1670978"/>
              <a:gd name="adj2" fmla="val 926784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 name="円/楕円 5"/>
          <p:cNvSpPr/>
          <p:nvPr/>
        </p:nvSpPr>
        <p:spPr>
          <a:xfrm>
            <a:off x="1763688" y="2420888"/>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円弧 6"/>
          <p:cNvSpPr/>
          <p:nvPr/>
        </p:nvSpPr>
        <p:spPr>
          <a:xfrm rot="10800000">
            <a:off x="5652120" y="836712"/>
            <a:ext cx="2714625" cy="6286500"/>
          </a:xfrm>
          <a:prstGeom prst="arc">
            <a:avLst>
              <a:gd name="adj1" fmla="val 1670978"/>
              <a:gd name="adj2" fmla="val 926784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 name="円/楕円 7"/>
          <p:cNvSpPr/>
          <p:nvPr/>
        </p:nvSpPr>
        <p:spPr>
          <a:xfrm>
            <a:off x="6723682" y="336650"/>
            <a:ext cx="500063"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弧 8"/>
          <p:cNvSpPr/>
          <p:nvPr/>
        </p:nvSpPr>
        <p:spPr>
          <a:xfrm>
            <a:off x="5652120" y="-163413"/>
            <a:ext cx="2714625" cy="1009650"/>
          </a:xfrm>
          <a:prstGeom prst="arc">
            <a:avLst>
              <a:gd name="adj1" fmla="val 1670978"/>
              <a:gd name="adj2" fmla="val 926784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 name="円/楕円 9"/>
          <p:cNvSpPr/>
          <p:nvPr/>
        </p:nvSpPr>
        <p:spPr>
          <a:xfrm>
            <a:off x="2555776" y="1340768"/>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a:xfrm>
            <a:off x="1763688" y="2420888"/>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a:xfrm>
            <a:off x="5152057" y="2923803"/>
            <a:ext cx="500063"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テキスト ボックス 12"/>
          <p:cNvSpPr txBox="1"/>
          <p:nvPr/>
        </p:nvSpPr>
        <p:spPr>
          <a:xfrm>
            <a:off x="1691680" y="4725144"/>
            <a:ext cx="6421951" cy="707886"/>
          </a:xfrm>
          <a:prstGeom prst="rect">
            <a:avLst/>
          </a:prstGeom>
          <a:noFill/>
        </p:spPr>
        <p:txBody>
          <a:bodyPr wrap="none" rtlCol="0">
            <a:spAutoFit/>
          </a:bodyPr>
          <a:lstStyle/>
          <a:p>
            <a:r>
              <a:rPr lang="ja-JP" altLang="en-US" sz="4000" dirty="0"/>
              <a:t>危ない事</a:t>
            </a:r>
            <a:r>
              <a:rPr lang="ja-JP" altLang="en-US" sz="4000" dirty="0" smtClean="0"/>
              <a:t>をやってはいけない</a:t>
            </a:r>
            <a:endParaRPr kumimoji="1" lang="ja-JP" altLang="en-US" sz="4000" dirty="0"/>
          </a:p>
        </p:txBody>
      </p:sp>
      <p:grpSp>
        <p:nvGrpSpPr>
          <p:cNvPr id="2" name="グループ化 15"/>
          <p:cNvGrpSpPr/>
          <p:nvPr/>
        </p:nvGrpSpPr>
        <p:grpSpPr>
          <a:xfrm>
            <a:off x="2699792" y="5229200"/>
            <a:ext cx="3096344" cy="1211942"/>
            <a:chOff x="2339752" y="4869160"/>
            <a:chExt cx="3096344" cy="1211942"/>
          </a:xfrm>
        </p:grpSpPr>
        <p:sp>
          <p:nvSpPr>
            <p:cNvPr id="14" name="右中かっこ 13"/>
            <p:cNvSpPr/>
            <p:nvPr/>
          </p:nvSpPr>
          <p:spPr>
            <a:xfrm rot="16200000">
              <a:off x="3455876" y="3753036"/>
              <a:ext cx="864096" cy="309634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2411760" y="5373216"/>
              <a:ext cx="3023585" cy="707886"/>
            </a:xfrm>
            <a:prstGeom prst="rect">
              <a:avLst/>
            </a:prstGeom>
            <a:noFill/>
          </p:spPr>
          <p:txBody>
            <a:bodyPr wrap="none" rtlCol="0">
              <a:spAutoFit/>
            </a:bodyPr>
            <a:lstStyle/>
            <a:p>
              <a:r>
                <a:rPr kumimoji="1" lang="ja-JP" altLang="en-US" sz="4000" dirty="0" smtClean="0"/>
                <a:t>危ないままで</a:t>
              </a:r>
              <a:endParaRPr kumimoji="1" lang="ja-JP" altLang="en-US" sz="4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1" fill="hold" grpId="1" nodeType="clickEffect">
                                  <p:stCondLst>
                                    <p:cond delay="0"/>
                                  </p:stCondLst>
                                  <p:childTnLst>
                                    <p:animEffect transition="out" filter="wipe(up)">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1" fill="hold" grpId="3" nodeType="clickEffect">
                                  <p:stCondLst>
                                    <p:cond delay="0"/>
                                  </p:stCondLst>
                                  <p:childTnLst>
                                    <p:animEffect transition="out" filter="wipe(up)">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par>
                          <p:cTn id="41" fill="hold">
                            <p:stCondLst>
                              <p:cond delay="500"/>
                            </p:stCondLst>
                            <p:childTnLst>
                              <p:par>
                                <p:cTn id="42" presetID="22" presetClass="entr" presetSubtype="1" fill="hold" grpId="1"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1" fill="hold" grpId="1" nodeType="clickEffect">
                                  <p:stCondLst>
                                    <p:cond delay="0"/>
                                  </p:stCondLst>
                                  <p:childTnLst>
                                    <p:animEffect transition="out" filter="wipe(up)">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0" nodeType="clickEffect">
                                  <p:stCondLst>
                                    <p:cond delay="0"/>
                                  </p:stCondLst>
                                  <p:childTnLst>
                                    <p:anim calcmode="lin" valueType="num">
                                      <p:cBhvr additive="base">
                                        <p:cTn id="53" dur="500"/>
                                        <p:tgtEl>
                                          <p:spTgt spid="12"/>
                                        </p:tgtEl>
                                        <p:attrNameLst>
                                          <p:attrName>ppt_x</p:attrName>
                                        </p:attrNameLst>
                                      </p:cBhvr>
                                      <p:tavLst>
                                        <p:tav tm="0">
                                          <p:val>
                                            <p:strVal val="ppt_x"/>
                                          </p:val>
                                        </p:tav>
                                        <p:tav tm="100000">
                                          <p:val>
                                            <p:strVal val="ppt_x"/>
                                          </p:val>
                                        </p:tav>
                                      </p:tavLst>
                                    </p:anim>
                                    <p:anim calcmode="lin" valueType="num">
                                      <p:cBhvr additive="base">
                                        <p:cTn id="54" dur="500"/>
                                        <p:tgtEl>
                                          <p:spTgt spid="12"/>
                                        </p:tgtEl>
                                        <p:attrNameLst>
                                          <p:attrName>ppt_y</p:attrName>
                                        </p:attrNameLst>
                                      </p:cBhvr>
                                      <p:tavLst>
                                        <p:tav tm="0">
                                          <p:val>
                                            <p:strVal val="ppt_y"/>
                                          </p:val>
                                        </p:tav>
                                        <p:tav tm="100000">
                                          <p:val>
                                            <p:strVal val="1+ppt_h/2"/>
                                          </p:val>
                                        </p:tav>
                                      </p:tavLst>
                                    </p:anim>
                                    <p:set>
                                      <p:cBhvr>
                                        <p:cTn id="55" dur="1" fill="hold">
                                          <p:stCondLst>
                                            <p:cond delay="499"/>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2"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dissolv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dissolv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dissolve">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8" grpId="2" animBg="1"/>
      <p:bldP spid="8" grpId="3" animBg="1"/>
      <p:bldP spid="9" grpId="0" animBg="1"/>
      <p:bldP spid="10" grpId="0" animBg="1"/>
      <p:bldP spid="10" grpId="1" animBg="1"/>
      <p:bldP spid="11" grpId="0" animBg="1"/>
      <p:bldP spid="12" grpId="0" animBg="1"/>
      <p:bldP spid="12" grpId="1"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安全とは</a:t>
            </a:r>
            <a:endParaRPr kumimoji="1" lang="ja-JP" altLang="en-US" dirty="0"/>
          </a:p>
        </p:txBody>
      </p:sp>
      <p:sp>
        <p:nvSpPr>
          <p:cNvPr id="3" name="コンテンツ プレースホルダー 2"/>
          <p:cNvSpPr>
            <a:spLocks noGrp="1"/>
          </p:cNvSpPr>
          <p:nvPr>
            <p:ph idx="1"/>
          </p:nvPr>
        </p:nvSpPr>
        <p:spPr>
          <a:xfrm>
            <a:off x="314325" y="1674498"/>
            <a:ext cx="8515350" cy="4351338"/>
          </a:xfrm>
        </p:spPr>
        <p:txBody>
          <a:bodyPr>
            <a:noAutofit/>
          </a:bodyPr>
          <a:lstStyle/>
          <a:p>
            <a:pPr>
              <a:lnSpc>
                <a:spcPct val="120000"/>
              </a:lnSpc>
            </a:pPr>
            <a:r>
              <a:rPr lang="ja-JP" altLang="en-US" sz="2400" dirty="0" smtClean="0"/>
              <a:t>（大辞</a:t>
            </a:r>
            <a:r>
              <a:rPr lang="ja-JP" altLang="en-US" sz="2400" dirty="0"/>
              <a:t>泉</a:t>
            </a:r>
            <a:r>
              <a:rPr lang="ja-JP" altLang="en-US" sz="2400" dirty="0" smtClean="0"/>
              <a:t>）</a:t>
            </a:r>
            <a:endParaRPr lang="en-US" altLang="ja-JP" sz="2400" dirty="0" smtClean="0"/>
          </a:p>
          <a:p>
            <a:pPr lvl="1">
              <a:lnSpc>
                <a:spcPct val="120000"/>
              </a:lnSpc>
            </a:pPr>
            <a:r>
              <a:rPr lang="ja-JP" altLang="en-US" sz="1800" dirty="0" smtClean="0"/>
              <a:t>「</a:t>
            </a:r>
            <a:r>
              <a:rPr lang="ja-JP" altLang="en-US" sz="1800" dirty="0"/>
              <a:t>危険がなく安心なこと。傷病などの生命にかかわる心配、物の盗難・破損などの心配のないこと。</a:t>
            </a:r>
            <a:r>
              <a:rPr lang="ja-JP" altLang="en-US" sz="1800" dirty="0" smtClean="0"/>
              <a:t>」</a:t>
            </a:r>
            <a:endParaRPr lang="en-US" altLang="ja-JP" sz="1800" dirty="0" smtClean="0"/>
          </a:p>
          <a:p>
            <a:pPr lvl="1">
              <a:lnSpc>
                <a:spcPct val="120000"/>
              </a:lnSpc>
            </a:pPr>
            <a:endParaRPr lang="ja-JP" altLang="en-US" sz="2400" dirty="0"/>
          </a:p>
          <a:p>
            <a:pPr>
              <a:lnSpc>
                <a:spcPct val="120000"/>
              </a:lnSpc>
            </a:pPr>
            <a:r>
              <a:rPr lang="ja-JP" altLang="en-US" sz="2400" dirty="0"/>
              <a:t>（広辞苑）</a:t>
            </a:r>
          </a:p>
          <a:p>
            <a:pPr lvl="1">
              <a:lnSpc>
                <a:spcPct val="120000"/>
              </a:lnSpc>
            </a:pPr>
            <a:r>
              <a:rPr lang="ja-JP" altLang="en-US" sz="1800" dirty="0"/>
              <a:t>「安らかで危険のないこと。平穏無事。」</a:t>
            </a:r>
          </a:p>
          <a:p>
            <a:pPr lvl="1">
              <a:lnSpc>
                <a:spcPct val="120000"/>
              </a:lnSpc>
            </a:pPr>
            <a:r>
              <a:rPr lang="ja-JP" altLang="en-US" sz="1800" dirty="0"/>
              <a:t>「物事が損傷したり、危害を受けたりするおそれのないこと。</a:t>
            </a:r>
            <a:r>
              <a:rPr lang="ja-JP" altLang="en-US" sz="1800" dirty="0" smtClean="0"/>
              <a:t>」</a:t>
            </a:r>
            <a:endParaRPr lang="en-US" altLang="ja-JP" sz="1800" dirty="0" smtClean="0"/>
          </a:p>
          <a:p>
            <a:pPr lvl="1">
              <a:lnSpc>
                <a:spcPct val="120000"/>
              </a:lnSpc>
            </a:pPr>
            <a:endParaRPr lang="en-US" altLang="ja-JP" sz="1800" dirty="0"/>
          </a:p>
          <a:p>
            <a:pPr>
              <a:lnSpc>
                <a:spcPct val="120000"/>
              </a:lnSpc>
            </a:pPr>
            <a:r>
              <a:rPr lang="ja-JP" altLang="en-US" sz="2400" dirty="0" smtClean="0"/>
              <a:t>文部</a:t>
            </a:r>
            <a:r>
              <a:rPr lang="ja-JP" altLang="en-US" sz="2400" dirty="0"/>
              <a:t>科学省 科学技術・学術審議会 （第</a:t>
            </a:r>
            <a:r>
              <a:rPr lang="en-US" altLang="ja-JP" sz="2400" dirty="0"/>
              <a:t>12</a:t>
            </a:r>
            <a:r>
              <a:rPr lang="ja-JP" altLang="en-US" sz="2400" dirty="0"/>
              <a:t>回）配付資料</a:t>
            </a:r>
            <a:r>
              <a:rPr lang="en-US" altLang="ja-JP" sz="2400" dirty="0"/>
              <a:t>(2004)</a:t>
            </a:r>
          </a:p>
          <a:p>
            <a:pPr lvl="1">
              <a:lnSpc>
                <a:spcPct val="120000"/>
              </a:lnSpc>
            </a:pPr>
            <a:r>
              <a:rPr lang="ja-JP" altLang="en-US" sz="1800" dirty="0"/>
              <a:t>「人とその共同体への損傷、ならびに人、組織、公共の所有物に損害がないと客観的に判断されることである。ここでいう所有物には無形のものも含む。」</a:t>
            </a:r>
          </a:p>
          <a:p>
            <a:pPr lvl="1"/>
            <a:endParaRPr lang="ja-JP" altLang="en-US" sz="1800" dirty="0"/>
          </a:p>
          <a:p>
            <a:endParaRPr kumimoji="1" lang="ja-JP" altLang="en-US" sz="2400" dirty="0"/>
          </a:p>
        </p:txBody>
      </p:sp>
    </p:spTree>
    <p:extLst>
      <p:ext uri="{BB962C8B-B14F-4D97-AF65-F5344CB8AC3E}">
        <p14:creationId xmlns="" xmlns:p14="http://schemas.microsoft.com/office/powerpoint/2010/main" val="968970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Bold"/>
        <a:ea typeface="HGP創英角ｺﾞｼｯｸUB"/>
        <a:cs typeface=""/>
      </a:majorFont>
      <a:minorFont>
        <a:latin typeface="Arial Bold"/>
        <a:ea typeface="HGP創英角ｺﾞｼｯｸUB"/>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TotalTime>
  <Words>2510</Words>
  <Application>Microsoft Office PowerPoint</Application>
  <PresentationFormat>画面に合わせる (4:3)</PresentationFormat>
  <Paragraphs>361</Paragraphs>
  <Slides>40</Slides>
  <Notes>0</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安全教育</vt:lpstr>
      <vt:lpstr>スライド 2</vt:lpstr>
      <vt:lpstr>スライド 3</vt:lpstr>
      <vt:lpstr>「安全性が高い」とは？</vt:lpstr>
      <vt:lpstr>そもそも何故共同実験を実施？</vt:lpstr>
      <vt:lpstr>スライド 6</vt:lpstr>
      <vt:lpstr>加太能代宇宙イベント (2018) 安全教育</vt:lpstr>
      <vt:lpstr>スライド 8</vt:lpstr>
      <vt:lpstr>安全とは</vt:lpstr>
      <vt:lpstr>宇宙教育における安全管理</vt:lpstr>
      <vt:lpstr>技術的な面からの安全</vt:lpstr>
      <vt:lpstr>ロケットの安全基準</vt:lpstr>
      <vt:lpstr>① 弾道飛行をしたとしてもロケットが人・物に衝突しないようにすること． </vt:lpstr>
      <vt:lpstr>② 軌道を予測することができる設計がなされていることを事前に確認すること． </vt:lpstr>
      <vt:lpstr>③ ロケットにはパラシュートなどの減速機構やそれに準じた安全に回収する機構を搭載すること．弾道飛行させる場合は，①を遵守すること．  </vt:lpstr>
      <vt:lpstr>④打上げ時に機体が爆発しても人・物に破片が衝突しないようにすること．  </vt:lpstr>
      <vt:lpstr>安全に対する初心者の心得</vt:lpstr>
      <vt:lpstr>実験時の服装・履物</vt:lpstr>
      <vt:lpstr>整理・整頓</vt:lpstr>
      <vt:lpstr>機械類の取扱い </vt:lpstr>
      <vt:lpstr>電気の取扱い1 </vt:lpstr>
      <vt:lpstr>電気の取扱い2 </vt:lpstr>
      <vt:lpstr>保安区域など</vt:lpstr>
      <vt:lpstr>保安区域など</vt:lpstr>
      <vt:lpstr>保安区域など</vt:lpstr>
      <vt:lpstr>実験実施にあたって</vt:lpstr>
      <vt:lpstr>実験実施にあたって</vt:lpstr>
      <vt:lpstr>実験実施にあたって</vt:lpstr>
      <vt:lpstr>実験実施にあたって</vt:lpstr>
      <vt:lpstr>打上げ30分前、打上げ直後連絡の例</vt:lpstr>
      <vt:lpstr>緊急時連絡体制例</vt:lpstr>
      <vt:lpstr>怪我・自己を未然に防ぐために</vt:lpstr>
      <vt:lpstr>共同実験の定義と現状</vt:lpstr>
      <vt:lpstr>対策に向けた基本方針</vt:lpstr>
      <vt:lpstr>新旧対応表</vt:lpstr>
      <vt:lpstr>スライド 36</vt:lpstr>
      <vt:lpstr>スライド 37</vt:lpstr>
      <vt:lpstr>スライド 38</vt:lpstr>
      <vt:lpstr>宙edu　アップロードサーバ</vt:lpstr>
      <vt:lpstr>共同実験ＭＬの利用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mono</dc:creator>
  <cp:lastModifiedBy>Hiroaki Akiyama</cp:lastModifiedBy>
  <cp:revision>33</cp:revision>
  <cp:lastPrinted>2017-11-01T10:07:17Z</cp:lastPrinted>
  <dcterms:created xsi:type="dcterms:W3CDTF">2017-11-01T02:06:12Z</dcterms:created>
  <dcterms:modified xsi:type="dcterms:W3CDTF">2019-01-04T06:04:50Z</dcterms:modified>
</cp:coreProperties>
</file>